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8" r:id="rId3"/>
    <p:sldId id="264" r:id="rId4"/>
    <p:sldId id="310" r:id="rId5"/>
    <p:sldId id="314" r:id="rId6"/>
    <p:sldId id="290" r:id="rId7"/>
    <p:sldId id="260" r:id="rId8"/>
    <p:sldId id="298" r:id="rId9"/>
    <p:sldId id="311" r:id="rId10"/>
    <p:sldId id="281" r:id="rId11"/>
    <p:sldId id="282" r:id="rId12"/>
    <p:sldId id="285" r:id="rId13"/>
    <p:sldId id="307" r:id="rId14"/>
    <p:sldId id="302" r:id="rId15"/>
    <p:sldId id="304" r:id="rId16"/>
    <p:sldId id="315" r:id="rId17"/>
    <p:sldId id="289" r:id="rId18"/>
    <p:sldId id="306" r:id="rId19"/>
    <p:sldId id="309" r:id="rId20"/>
    <p:sldId id="283" r:id="rId21"/>
    <p:sldId id="287"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A6200-A2DD-4AE6-82C2-6EA05112C807}">
          <p14:sldIdLst>
            <p14:sldId id="256"/>
            <p14:sldId id="278"/>
            <p14:sldId id="264"/>
            <p14:sldId id="310"/>
            <p14:sldId id="314"/>
            <p14:sldId id="290"/>
            <p14:sldId id="260"/>
            <p14:sldId id="298"/>
            <p14:sldId id="311"/>
            <p14:sldId id="281"/>
            <p14:sldId id="282"/>
            <p14:sldId id="285"/>
            <p14:sldId id="307"/>
            <p14:sldId id="302"/>
            <p14:sldId id="304"/>
            <p14:sldId id="315"/>
            <p14:sldId id="289"/>
            <p14:sldId id="306"/>
            <p14:sldId id="309"/>
            <p14:sldId id="283"/>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thesocialprof.com/resources-to-learn-how-to-use-social-media-for-small-business-marketing.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thesocialprof.com/resources-to-learn-how-to-use-social-media-for-small-business-marketing.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413EF-C74D-4162-AE77-3AAF8CBA312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3F4A8E1-5E40-4B4F-AE39-182AB5E81F8F}">
      <dgm:prSet custT="1"/>
      <dgm:spPr/>
      <dgm:t>
        <a:bodyPr/>
        <a:lstStyle/>
        <a:p>
          <a:r>
            <a:rPr lang="en-US" sz="2400" dirty="0"/>
            <a:t>Industry, industry buzzwords</a:t>
          </a:r>
        </a:p>
      </dgm:t>
    </dgm:pt>
    <dgm:pt modelId="{83C4D72B-E325-4781-A168-CD60298AAE4D}" type="parTrans" cxnId="{E82C070F-1245-46AD-BEEB-BDF8EDBD6D13}">
      <dgm:prSet/>
      <dgm:spPr/>
      <dgm:t>
        <a:bodyPr/>
        <a:lstStyle/>
        <a:p>
          <a:endParaRPr lang="en-US"/>
        </a:p>
      </dgm:t>
    </dgm:pt>
    <dgm:pt modelId="{437ADF5B-CD2C-4561-92E5-4F95E7726C03}" type="sibTrans" cxnId="{E82C070F-1245-46AD-BEEB-BDF8EDBD6D13}">
      <dgm:prSet/>
      <dgm:spPr/>
      <dgm:t>
        <a:bodyPr/>
        <a:lstStyle/>
        <a:p>
          <a:endParaRPr lang="en-US"/>
        </a:p>
      </dgm:t>
    </dgm:pt>
    <dgm:pt modelId="{85450F8E-3E7C-4B15-BD19-14FA19E78F8C}">
      <dgm:prSet custT="1"/>
      <dgm:spPr/>
      <dgm:t>
        <a:bodyPr/>
        <a:lstStyle/>
        <a:p>
          <a:r>
            <a:rPr lang="en-US" sz="2400" dirty="0"/>
            <a:t>Your brand name and handles</a:t>
          </a:r>
        </a:p>
      </dgm:t>
    </dgm:pt>
    <dgm:pt modelId="{78B6ABFE-6FF4-4F3E-AA11-2F333903223F}" type="parTrans" cxnId="{70C2822E-BBC8-403C-B248-D301FF461DE4}">
      <dgm:prSet/>
      <dgm:spPr/>
      <dgm:t>
        <a:bodyPr/>
        <a:lstStyle/>
        <a:p>
          <a:endParaRPr lang="en-US"/>
        </a:p>
      </dgm:t>
    </dgm:pt>
    <dgm:pt modelId="{A1D91E01-4537-4D58-AE5C-C11304FF7C42}" type="sibTrans" cxnId="{70C2822E-BBC8-403C-B248-D301FF461DE4}">
      <dgm:prSet/>
      <dgm:spPr/>
      <dgm:t>
        <a:bodyPr/>
        <a:lstStyle/>
        <a:p>
          <a:endParaRPr lang="en-US"/>
        </a:p>
      </dgm:t>
    </dgm:pt>
    <dgm:pt modelId="{7DA37C81-7E6E-4510-A2DA-448C113DF965}">
      <dgm:prSet custT="1"/>
      <dgm:spPr/>
      <dgm:t>
        <a:bodyPr/>
        <a:lstStyle/>
        <a:p>
          <a:r>
            <a:rPr lang="en-US" sz="2000" dirty="0"/>
            <a:t>Your product name(s), including common misspellings</a:t>
          </a:r>
        </a:p>
      </dgm:t>
    </dgm:pt>
    <dgm:pt modelId="{2CE3DB9E-8892-414D-8218-3D533FCCF45D}" type="parTrans" cxnId="{6223F17C-982C-4D7A-A37E-F8FD81649987}">
      <dgm:prSet/>
      <dgm:spPr/>
      <dgm:t>
        <a:bodyPr/>
        <a:lstStyle/>
        <a:p>
          <a:endParaRPr lang="en-US"/>
        </a:p>
      </dgm:t>
    </dgm:pt>
    <dgm:pt modelId="{DD3982FD-A9BA-49FE-9A25-BB8E59947F36}" type="sibTrans" cxnId="{6223F17C-982C-4D7A-A37E-F8FD81649987}">
      <dgm:prSet/>
      <dgm:spPr/>
      <dgm:t>
        <a:bodyPr/>
        <a:lstStyle/>
        <a:p>
          <a:endParaRPr lang="en-US"/>
        </a:p>
      </dgm:t>
    </dgm:pt>
    <dgm:pt modelId="{2A6A1A68-10F8-4B71-952D-CADC31746E52}">
      <dgm:prSet custT="1"/>
      <dgm:spPr/>
      <dgm:t>
        <a:bodyPr/>
        <a:lstStyle/>
        <a:p>
          <a:r>
            <a:rPr lang="en-US" sz="2000" dirty="0"/>
            <a:t>Your competitors’ brand names, product names, and handles</a:t>
          </a:r>
        </a:p>
      </dgm:t>
    </dgm:pt>
    <dgm:pt modelId="{EF1B32F5-6230-40B5-B7AB-EA19425E5361}" type="parTrans" cxnId="{A06BF6FC-E6F8-4CA5-A33B-0845759E802F}">
      <dgm:prSet/>
      <dgm:spPr/>
      <dgm:t>
        <a:bodyPr/>
        <a:lstStyle/>
        <a:p>
          <a:endParaRPr lang="en-US"/>
        </a:p>
      </dgm:t>
    </dgm:pt>
    <dgm:pt modelId="{2728C1AA-F028-46F4-A473-DF18B1E55508}" type="sibTrans" cxnId="{A06BF6FC-E6F8-4CA5-A33B-0845759E802F}">
      <dgm:prSet/>
      <dgm:spPr/>
      <dgm:t>
        <a:bodyPr/>
        <a:lstStyle/>
        <a:p>
          <a:endParaRPr lang="en-US"/>
        </a:p>
      </dgm:t>
    </dgm:pt>
    <dgm:pt modelId="{7DC431C8-4994-43DD-B4D1-8B925A4DABA8}">
      <dgm:prSet custT="1"/>
      <dgm:spPr/>
      <dgm:t>
        <a:bodyPr/>
        <a:lstStyle/>
        <a:p>
          <a:r>
            <a:rPr lang="en-US" sz="2000" dirty="0"/>
            <a:t>Your slogan and those of your competitors</a:t>
          </a:r>
        </a:p>
      </dgm:t>
    </dgm:pt>
    <dgm:pt modelId="{B6977541-A9E3-48F4-8438-A6601137A7DA}" type="parTrans" cxnId="{C3122C6E-ACEB-4750-8FBE-492CE768F1A9}">
      <dgm:prSet/>
      <dgm:spPr/>
      <dgm:t>
        <a:bodyPr/>
        <a:lstStyle/>
        <a:p>
          <a:endParaRPr lang="en-US"/>
        </a:p>
      </dgm:t>
    </dgm:pt>
    <dgm:pt modelId="{3B204971-8AD4-4A62-B98B-A422F96EDCCF}" type="sibTrans" cxnId="{C3122C6E-ACEB-4750-8FBE-492CE768F1A9}">
      <dgm:prSet/>
      <dgm:spPr/>
      <dgm:t>
        <a:bodyPr/>
        <a:lstStyle/>
        <a:p>
          <a:endParaRPr lang="en-US"/>
        </a:p>
      </dgm:t>
    </dgm:pt>
    <dgm:pt modelId="{051A1E82-395B-4D6C-882D-FEFA15BA6846}">
      <dgm:prSet custT="1"/>
      <dgm:spPr/>
      <dgm:t>
        <a:bodyPr/>
        <a:lstStyle/>
        <a:p>
          <a:r>
            <a:rPr lang="en-US" sz="2400" dirty="0"/>
            <a:t>Search Words and Phrases</a:t>
          </a:r>
        </a:p>
      </dgm:t>
    </dgm:pt>
    <dgm:pt modelId="{B2D39266-35F9-4767-9532-9514BAECDE0F}" type="parTrans" cxnId="{06333AAA-CC2B-446A-B3A9-727420EB1739}">
      <dgm:prSet/>
      <dgm:spPr/>
      <dgm:t>
        <a:bodyPr/>
        <a:lstStyle/>
        <a:p>
          <a:endParaRPr lang="en-US"/>
        </a:p>
      </dgm:t>
    </dgm:pt>
    <dgm:pt modelId="{23D878DA-2D80-40D7-99DF-282D536C0D51}" type="sibTrans" cxnId="{06333AAA-CC2B-446A-B3A9-727420EB1739}">
      <dgm:prSet/>
      <dgm:spPr/>
      <dgm:t>
        <a:bodyPr/>
        <a:lstStyle/>
        <a:p>
          <a:endParaRPr lang="en-US"/>
        </a:p>
      </dgm:t>
    </dgm:pt>
    <dgm:pt modelId="{27998D03-F7CD-491A-9BB1-D9D285C02A30}">
      <dgm:prSet custT="1"/>
      <dgm:spPr/>
      <dgm:t>
        <a:bodyPr/>
        <a:lstStyle/>
        <a:p>
          <a:r>
            <a:rPr lang="en-US" sz="1400" dirty="0">
              <a:hlinkClick xmlns:r="http://schemas.openxmlformats.org/officeDocument/2006/relationships" r:id="rId1"/>
            </a:rPr>
            <a:t>https://www.thesocialprof.com/resources-to-learn-how-to-use-social-media-for-small-business-marketing.html</a:t>
          </a:r>
          <a:endParaRPr lang="en-US" sz="1400" dirty="0"/>
        </a:p>
      </dgm:t>
    </dgm:pt>
    <dgm:pt modelId="{9B9F1B92-4AE8-4784-98BE-587E929CA26C}" type="parTrans" cxnId="{1F499D9E-3C83-42BC-AAF6-DD360115E1FA}">
      <dgm:prSet/>
      <dgm:spPr/>
      <dgm:t>
        <a:bodyPr/>
        <a:lstStyle/>
        <a:p>
          <a:endParaRPr lang="en-US"/>
        </a:p>
      </dgm:t>
    </dgm:pt>
    <dgm:pt modelId="{715BE37A-40B2-498D-8FFB-E39107C7F3FE}" type="sibTrans" cxnId="{1F499D9E-3C83-42BC-AAF6-DD360115E1FA}">
      <dgm:prSet/>
      <dgm:spPr/>
      <dgm:t>
        <a:bodyPr/>
        <a:lstStyle/>
        <a:p>
          <a:endParaRPr lang="en-US"/>
        </a:p>
      </dgm:t>
    </dgm:pt>
    <dgm:pt modelId="{2FE2C0A4-BCE3-4BAE-AB0D-7E70FAB673A6}" type="pres">
      <dgm:prSet presAssocID="{FBF413EF-C74D-4162-AE77-3AAF8CBA312C}" presName="diagram" presStyleCnt="0">
        <dgm:presLayoutVars>
          <dgm:dir/>
          <dgm:resizeHandles val="exact"/>
        </dgm:presLayoutVars>
      </dgm:prSet>
      <dgm:spPr/>
    </dgm:pt>
    <dgm:pt modelId="{71845FE0-E5F6-4578-885C-CA100ACE5D27}" type="pres">
      <dgm:prSet presAssocID="{03F4A8E1-5E40-4B4F-AE39-182AB5E81F8F}" presName="node" presStyleLbl="node1" presStyleIdx="0" presStyleCnt="7">
        <dgm:presLayoutVars>
          <dgm:bulletEnabled val="1"/>
        </dgm:presLayoutVars>
      </dgm:prSet>
      <dgm:spPr/>
    </dgm:pt>
    <dgm:pt modelId="{F54CBD55-1EBA-42B5-B7DD-13E400758681}" type="pres">
      <dgm:prSet presAssocID="{437ADF5B-CD2C-4561-92E5-4F95E7726C03}" presName="sibTrans" presStyleCnt="0"/>
      <dgm:spPr/>
    </dgm:pt>
    <dgm:pt modelId="{A20F774A-7EB0-45CA-A9F5-99B81ADF6F8C}" type="pres">
      <dgm:prSet presAssocID="{85450F8E-3E7C-4B15-BD19-14FA19E78F8C}" presName="node" presStyleLbl="node1" presStyleIdx="1" presStyleCnt="7">
        <dgm:presLayoutVars>
          <dgm:bulletEnabled val="1"/>
        </dgm:presLayoutVars>
      </dgm:prSet>
      <dgm:spPr/>
    </dgm:pt>
    <dgm:pt modelId="{60B928F1-C2F2-46F1-9CD1-B3337ADCED82}" type="pres">
      <dgm:prSet presAssocID="{A1D91E01-4537-4D58-AE5C-C11304FF7C42}" presName="sibTrans" presStyleCnt="0"/>
      <dgm:spPr/>
    </dgm:pt>
    <dgm:pt modelId="{CEC5BE78-76C7-4FCA-A4A7-B07DECD1580A}" type="pres">
      <dgm:prSet presAssocID="{7DA37C81-7E6E-4510-A2DA-448C113DF965}" presName="node" presStyleLbl="node1" presStyleIdx="2" presStyleCnt="7">
        <dgm:presLayoutVars>
          <dgm:bulletEnabled val="1"/>
        </dgm:presLayoutVars>
      </dgm:prSet>
      <dgm:spPr/>
    </dgm:pt>
    <dgm:pt modelId="{1988EF24-DCCD-4C1C-AC67-2FF908A4C3E8}" type="pres">
      <dgm:prSet presAssocID="{DD3982FD-A9BA-49FE-9A25-BB8E59947F36}" presName="sibTrans" presStyleCnt="0"/>
      <dgm:spPr/>
    </dgm:pt>
    <dgm:pt modelId="{383F1152-60C9-485E-942C-FD63F4EAEC66}" type="pres">
      <dgm:prSet presAssocID="{2A6A1A68-10F8-4B71-952D-CADC31746E52}" presName="node" presStyleLbl="node1" presStyleIdx="3" presStyleCnt="7">
        <dgm:presLayoutVars>
          <dgm:bulletEnabled val="1"/>
        </dgm:presLayoutVars>
      </dgm:prSet>
      <dgm:spPr/>
    </dgm:pt>
    <dgm:pt modelId="{AC125929-8156-4729-B052-102FEBCFD6E7}" type="pres">
      <dgm:prSet presAssocID="{2728C1AA-F028-46F4-A473-DF18B1E55508}" presName="sibTrans" presStyleCnt="0"/>
      <dgm:spPr/>
    </dgm:pt>
    <dgm:pt modelId="{BDFD798A-48DA-4222-95A9-4F4A2458735A}" type="pres">
      <dgm:prSet presAssocID="{7DC431C8-4994-43DD-B4D1-8B925A4DABA8}" presName="node" presStyleLbl="node1" presStyleIdx="4" presStyleCnt="7">
        <dgm:presLayoutVars>
          <dgm:bulletEnabled val="1"/>
        </dgm:presLayoutVars>
      </dgm:prSet>
      <dgm:spPr/>
    </dgm:pt>
    <dgm:pt modelId="{CCB76780-000D-4025-8CD0-AE7D6055A216}" type="pres">
      <dgm:prSet presAssocID="{3B204971-8AD4-4A62-B98B-A422F96EDCCF}" presName="sibTrans" presStyleCnt="0"/>
      <dgm:spPr/>
    </dgm:pt>
    <dgm:pt modelId="{9B47E626-A89D-4BF1-92AA-B6D2E0E084DD}" type="pres">
      <dgm:prSet presAssocID="{051A1E82-395B-4D6C-882D-FEFA15BA6846}" presName="node" presStyleLbl="node1" presStyleIdx="5" presStyleCnt="7">
        <dgm:presLayoutVars>
          <dgm:bulletEnabled val="1"/>
        </dgm:presLayoutVars>
      </dgm:prSet>
      <dgm:spPr/>
    </dgm:pt>
    <dgm:pt modelId="{7576EE4C-AE01-4BBF-88FF-DEF637B52410}" type="pres">
      <dgm:prSet presAssocID="{23D878DA-2D80-40D7-99DF-282D536C0D51}" presName="sibTrans" presStyleCnt="0"/>
      <dgm:spPr/>
    </dgm:pt>
    <dgm:pt modelId="{976D513F-5480-482B-839C-B87EAF634E77}" type="pres">
      <dgm:prSet presAssocID="{27998D03-F7CD-491A-9BB1-D9D285C02A30}" presName="node" presStyleLbl="node1" presStyleIdx="6" presStyleCnt="7">
        <dgm:presLayoutVars>
          <dgm:bulletEnabled val="1"/>
        </dgm:presLayoutVars>
      </dgm:prSet>
      <dgm:spPr/>
    </dgm:pt>
  </dgm:ptLst>
  <dgm:cxnLst>
    <dgm:cxn modelId="{E82C070F-1245-46AD-BEEB-BDF8EDBD6D13}" srcId="{FBF413EF-C74D-4162-AE77-3AAF8CBA312C}" destId="{03F4A8E1-5E40-4B4F-AE39-182AB5E81F8F}" srcOrd="0" destOrd="0" parTransId="{83C4D72B-E325-4781-A168-CD60298AAE4D}" sibTransId="{437ADF5B-CD2C-4561-92E5-4F95E7726C03}"/>
    <dgm:cxn modelId="{70C2822E-BBC8-403C-B248-D301FF461DE4}" srcId="{FBF413EF-C74D-4162-AE77-3AAF8CBA312C}" destId="{85450F8E-3E7C-4B15-BD19-14FA19E78F8C}" srcOrd="1" destOrd="0" parTransId="{78B6ABFE-6FF4-4F3E-AA11-2F333903223F}" sibTransId="{A1D91E01-4537-4D58-AE5C-C11304FF7C42}"/>
    <dgm:cxn modelId="{A7353930-EAF1-4E85-9CC2-2143083276AA}" type="presOf" srcId="{2A6A1A68-10F8-4B71-952D-CADC31746E52}" destId="{383F1152-60C9-485E-942C-FD63F4EAEC66}" srcOrd="0" destOrd="0" presId="urn:microsoft.com/office/officeart/2005/8/layout/default"/>
    <dgm:cxn modelId="{9238974B-25BA-4AF5-B8B1-397B12FC35CD}" type="presOf" srcId="{03F4A8E1-5E40-4B4F-AE39-182AB5E81F8F}" destId="{71845FE0-E5F6-4578-885C-CA100ACE5D27}" srcOrd="0" destOrd="0" presId="urn:microsoft.com/office/officeart/2005/8/layout/default"/>
    <dgm:cxn modelId="{C3122C6E-ACEB-4750-8FBE-492CE768F1A9}" srcId="{FBF413EF-C74D-4162-AE77-3AAF8CBA312C}" destId="{7DC431C8-4994-43DD-B4D1-8B925A4DABA8}" srcOrd="4" destOrd="0" parTransId="{B6977541-A9E3-48F4-8438-A6601137A7DA}" sibTransId="{3B204971-8AD4-4A62-B98B-A422F96EDCCF}"/>
    <dgm:cxn modelId="{254AA94F-1C96-4D35-8FD8-671A3A01E5BE}" type="presOf" srcId="{051A1E82-395B-4D6C-882D-FEFA15BA6846}" destId="{9B47E626-A89D-4BF1-92AA-B6D2E0E084DD}" srcOrd="0" destOrd="0" presId="urn:microsoft.com/office/officeart/2005/8/layout/default"/>
    <dgm:cxn modelId="{5571A955-657D-4539-A0FB-EA59D851EAA9}" type="presOf" srcId="{FBF413EF-C74D-4162-AE77-3AAF8CBA312C}" destId="{2FE2C0A4-BCE3-4BAE-AB0D-7E70FAB673A6}" srcOrd="0" destOrd="0" presId="urn:microsoft.com/office/officeart/2005/8/layout/default"/>
    <dgm:cxn modelId="{E4D55378-B0B9-467C-A8CF-C59096DA8FAE}" type="presOf" srcId="{85450F8E-3E7C-4B15-BD19-14FA19E78F8C}" destId="{A20F774A-7EB0-45CA-A9F5-99B81ADF6F8C}" srcOrd="0" destOrd="0" presId="urn:microsoft.com/office/officeart/2005/8/layout/default"/>
    <dgm:cxn modelId="{6223F17C-982C-4D7A-A37E-F8FD81649987}" srcId="{FBF413EF-C74D-4162-AE77-3AAF8CBA312C}" destId="{7DA37C81-7E6E-4510-A2DA-448C113DF965}" srcOrd="2" destOrd="0" parTransId="{2CE3DB9E-8892-414D-8218-3D533FCCF45D}" sibTransId="{DD3982FD-A9BA-49FE-9A25-BB8E59947F36}"/>
    <dgm:cxn modelId="{1F499D9E-3C83-42BC-AAF6-DD360115E1FA}" srcId="{FBF413EF-C74D-4162-AE77-3AAF8CBA312C}" destId="{27998D03-F7CD-491A-9BB1-D9D285C02A30}" srcOrd="6" destOrd="0" parTransId="{9B9F1B92-4AE8-4784-98BE-587E929CA26C}" sibTransId="{715BE37A-40B2-498D-8FFB-E39107C7F3FE}"/>
    <dgm:cxn modelId="{06333AAA-CC2B-446A-B3A9-727420EB1739}" srcId="{FBF413EF-C74D-4162-AE77-3AAF8CBA312C}" destId="{051A1E82-395B-4D6C-882D-FEFA15BA6846}" srcOrd="5" destOrd="0" parTransId="{B2D39266-35F9-4767-9532-9514BAECDE0F}" sibTransId="{23D878DA-2D80-40D7-99DF-282D536C0D51}"/>
    <dgm:cxn modelId="{06B9D4AE-5FF3-4F3B-9055-FBB1EC1DFD7A}" type="presOf" srcId="{7DA37C81-7E6E-4510-A2DA-448C113DF965}" destId="{CEC5BE78-76C7-4FCA-A4A7-B07DECD1580A}" srcOrd="0" destOrd="0" presId="urn:microsoft.com/office/officeart/2005/8/layout/default"/>
    <dgm:cxn modelId="{FAF341B0-21FB-45B8-9693-500CFC011014}" type="presOf" srcId="{7DC431C8-4994-43DD-B4D1-8B925A4DABA8}" destId="{BDFD798A-48DA-4222-95A9-4F4A2458735A}" srcOrd="0" destOrd="0" presId="urn:microsoft.com/office/officeart/2005/8/layout/default"/>
    <dgm:cxn modelId="{90B8A2B7-803A-4E7F-B4CD-6A48B9E09279}" type="presOf" srcId="{27998D03-F7CD-491A-9BB1-D9D285C02A30}" destId="{976D513F-5480-482B-839C-B87EAF634E77}" srcOrd="0" destOrd="0" presId="urn:microsoft.com/office/officeart/2005/8/layout/default"/>
    <dgm:cxn modelId="{A06BF6FC-E6F8-4CA5-A33B-0845759E802F}" srcId="{FBF413EF-C74D-4162-AE77-3AAF8CBA312C}" destId="{2A6A1A68-10F8-4B71-952D-CADC31746E52}" srcOrd="3" destOrd="0" parTransId="{EF1B32F5-6230-40B5-B7AB-EA19425E5361}" sibTransId="{2728C1AA-F028-46F4-A473-DF18B1E55508}"/>
    <dgm:cxn modelId="{F4C0EB66-A03A-4E55-B4F8-3D2BA36306BA}" type="presParOf" srcId="{2FE2C0A4-BCE3-4BAE-AB0D-7E70FAB673A6}" destId="{71845FE0-E5F6-4578-885C-CA100ACE5D27}" srcOrd="0" destOrd="0" presId="urn:microsoft.com/office/officeart/2005/8/layout/default"/>
    <dgm:cxn modelId="{6ED0F651-9DE0-4BB5-8C1D-5D01AE1ABD23}" type="presParOf" srcId="{2FE2C0A4-BCE3-4BAE-AB0D-7E70FAB673A6}" destId="{F54CBD55-1EBA-42B5-B7DD-13E400758681}" srcOrd="1" destOrd="0" presId="urn:microsoft.com/office/officeart/2005/8/layout/default"/>
    <dgm:cxn modelId="{A7E577BE-EEC7-4EA1-AE57-1C848A945E0E}" type="presParOf" srcId="{2FE2C0A4-BCE3-4BAE-AB0D-7E70FAB673A6}" destId="{A20F774A-7EB0-45CA-A9F5-99B81ADF6F8C}" srcOrd="2" destOrd="0" presId="urn:microsoft.com/office/officeart/2005/8/layout/default"/>
    <dgm:cxn modelId="{6AA469F8-B149-4AC5-B267-64B473EE51EE}" type="presParOf" srcId="{2FE2C0A4-BCE3-4BAE-AB0D-7E70FAB673A6}" destId="{60B928F1-C2F2-46F1-9CD1-B3337ADCED82}" srcOrd="3" destOrd="0" presId="urn:microsoft.com/office/officeart/2005/8/layout/default"/>
    <dgm:cxn modelId="{81B8D463-8DF9-40DB-B268-34B87B907189}" type="presParOf" srcId="{2FE2C0A4-BCE3-4BAE-AB0D-7E70FAB673A6}" destId="{CEC5BE78-76C7-4FCA-A4A7-B07DECD1580A}" srcOrd="4" destOrd="0" presId="urn:microsoft.com/office/officeart/2005/8/layout/default"/>
    <dgm:cxn modelId="{AB9CE99E-A069-46B5-B874-C4D9AE305C55}" type="presParOf" srcId="{2FE2C0A4-BCE3-4BAE-AB0D-7E70FAB673A6}" destId="{1988EF24-DCCD-4C1C-AC67-2FF908A4C3E8}" srcOrd="5" destOrd="0" presId="urn:microsoft.com/office/officeart/2005/8/layout/default"/>
    <dgm:cxn modelId="{11D14619-2D7F-4D84-A5EF-7ABBE070A465}" type="presParOf" srcId="{2FE2C0A4-BCE3-4BAE-AB0D-7E70FAB673A6}" destId="{383F1152-60C9-485E-942C-FD63F4EAEC66}" srcOrd="6" destOrd="0" presId="urn:microsoft.com/office/officeart/2005/8/layout/default"/>
    <dgm:cxn modelId="{C2CAF84D-D3C3-4884-A41B-50703FA37716}" type="presParOf" srcId="{2FE2C0A4-BCE3-4BAE-AB0D-7E70FAB673A6}" destId="{AC125929-8156-4729-B052-102FEBCFD6E7}" srcOrd="7" destOrd="0" presId="urn:microsoft.com/office/officeart/2005/8/layout/default"/>
    <dgm:cxn modelId="{98C7219B-0BF9-4047-A93A-50F57C375D7F}" type="presParOf" srcId="{2FE2C0A4-BCE3-4BAE-AB0D-7E70FAB673A6}" destId="{BDFD798A-48DA-4222-95A9-4F4A2458735A}" srcOrd="8" destOrd="0" presId="urn:microsoft.com/office/officeart/2005/8/layout/default"/>
    <dgm:cxn modelId="{2EB208D4-C7CE-4E83-84FD-629EB47CD1F6}" type="presParOf" srcId="{2FE2C0A4-BCE3-4BAE-AB0D-7E70FAB673A6}" destId="{CCB76780-000D-4025-8CD0-AE7D6055A216}" srcOrd="9" destOrd="0" presId="urn:microsoft.com/office/officeart/2005/8/layout/default"/>
    <dgm:cxn modelId="{B8912209-FB8E-431B-8600-6F108C112CBB}" type="presParOf" srcId="{2FE2C0A4-BCE3-4BAE-AB0D-7E70FAB673A6}" destId="{9B47E626-A89D-4BF1-92AA-B6D2E0E084DD}" srcOrd="10" destOrd="0" presId="urn:microsoft.com/office/officeart/2005/8/layout/default"/>
    <dgm:cxn modelId="{DAE12955-C99A-474D-A33C-FD0F7F12CB93}" type="presParOf" srcId="{2FE2C0A4-BCE3-4BAE-AB0D-7E70FAB673A6}" destId="{7576EE4C-AE01-4BBF-88FF-DEF637B52410}" srcOrd="11" destOrd="0" presId="urn:microsoft.com/office/officeart/2005/8/layout/default"/>
    <dgm:cxn modelId="{6EDBECA5-DAA8-4EED-A5AA-213E8058CF0A}" type="presParOf" srcId="{2FE2C0A4-BCE3-4BAE-AB0D-7E70FAB673A6}" destId="{976D513F-5480-482B-839C-B87EAF634E7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45FE0-E5F6-4578-885C-CA100ACE5D27}">
      <dsp:nvSpPr>
        <dsp:cNvPr id="0" name=""/>
        <dsp:cNvSpPr/>
      </dsp:nvSpPr>
      <dsp:spPr>
        <a:xfrm>
          <a:off x="2695" y="139326"/>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Industry, industry buzzwords</a:t>
          </a:r>
        </a:p>
      </dsp:txBody>
      <dsp:txXfrm>
        <a:off x="2695" y="139326"/>
        <a:ext cx="2138233" cy="1282940"/>
      </dsp:txXfrm>
    </dsp:sp>
    <dsp:sp modelId="{A20F774A-7EB0-45CA-A9F5-99B81ADF6F8C}">
      <dsp:nvSpPr>
        <dsp:cNvPr id="0" name=""/>
        <dsp:cNvSpPr/>
      </dsp:nvSpPr>
      <dsp:spPr>
        <a:xfrm>
          <a:off x="2354752" y="139326"/>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Your brand name and handles</a:t>
          </a:r>
        </a:p>
      </dsp:txBody>
      <dsp:txXfrm>
        <a:off x="2354752" y="139326"/>
        <a:ext cx="2138233" cy="1282940"/>
      </dsp:txXfrm>
    </dsp:sp>
    <dsp:sp modelId="{CEC5BE78-76C7-4FCA-A4A7-B07DECD1580A}">
      <dsp:nvSpPr>
        <dsp:cNvPr id="0" name=""/>
        <dsp:cNvSpPr/>
      </dsp:nvSpPr>
      <dsp:spPr>
        <a:xfrm>
          <a:off x="4706809" y="139326"/>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Your product name(s), including common misspellings</a:t>
          </a:r>
        </a:p>
      </dsp:txBody>
      <dsp:txXfrm>
        <a:off x="4706809" y="139326"/>
        <a:ext cx="2138233" cy="1282940"/>
      </dsp:txXfrm>
    </dsp:sp>
    <dsp:sp modelId="{383F1152-60C9-485E-942C-FD63F4EAEC66}">
      <dsp:nvSpPr>
        <dsp:cNvPr id="0" name=""/>
        <dsp:cNvSpPr/>
      </dsp:nvSpPr>
      <dsp:spPr>
        <a:xfrm>
          <a:off x="7058866" y="139326"/>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Your competitors’ brand names, product names, and handles</a:t>
          </a:r>
        </a:p>
      </dsp:txBody>
      <dsp:txXfrm>
        <a:off x="7058866" y="139326"/>
        <a:ext cx="2138233" cy="1282940"/>
      </dsp:txXfrm>
    </dsp:sp>
    <dsp:sp modelId="{BDFD798A-48DA-4222-95A9-4F4A2458735A}">
      <dsp:nvSpPr>
        <dsp:cNvPr id="0" name=""/>
        <dsp:cNvSpPr/>
      </dsp:nvSpPr>
      <dsp:spPr>
        <a:xfrm>
          <a:off x="1178723" y="1636090"/>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Your slogan and those of your competitors</a:t>
          </a:r>
        </a:p>
      </dsp:txBody>
      <dsp:txXfrm>
        <a:off x="1178723" y="1636090"/>
        <a:ext cx="2138233" cy="1282940"/>
      </dsp:txXfrm>
    </dsp:sp>
    <dsp:sp modelId="{9B47E626-A89D-4BF1-92AA-B6D2E0E084DD}">
      <dsp:nvSpPr>
        <dsp:cNvPr id="0" name=""/>
        <dsp:cNvSpPr/>
      </dsp:nvSpPr>
      <dsp:spPr>
        <a:xfrm>
          <a:off x="3530781" y="1636090"/>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Search Words and Phrases</a:t>
          </a:r>
        </a:p>
      </dsp:txBody>
      <dsp:txXfrm>
        <a:off x="3530781" y="1636090"/>
        <a:ext cx="2138233" cy="1282940"/>
      </dsp:txXfrm>
    </dsp:sp>
    <dsp:sp modelId="{976D513F-5480-482B-839C-B87EAF634E77}">
      <dsp:nvSpPr>
        <dsp:cNvPr id="0" name=""/>
        <dsp:cNvSpPr/>
      </dsp:nvSpPr>
      <dsp:spPr>
        <a:xfrm>
          <a:off x="5882838" y="1636090"/>
          <a:ext cx="2138233" cy="1282940"/>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hlinkClick xmlns:r="http://schemas.openxmlformats.org/officeDocument/2006/relationships" r:id="rId1"/>
            </a:rPr>
            <a:t>https://www.thesocialprof.com/resources-to-learn-how-to-use-social-media-for-small-business-marketing.html</a:t>
          </a:r>
          <a:endParaRPr lang="en-US" sz="1400" kern="1200" dirty="0"/>
        </a:p>
      </dsp:txBody>
      <dsp:txXfrm>
        <a:off x="5882838" y="1636090"/>
        <a:ext cx="2138233" cy="12829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87642-6CDC-448B-BD98-B2041F37C6E0}" type="datetimeFigureOut">
              <a:rPr lang="en-US" smtClean="0"/>
              <a:t>8/18/2021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6780-375C-4F5C-A320-1AD8641A51A1}" type="slidenum">
              <a:rPr lang="en-US" smtClean="0"/>
              <a:t>‹#›</a:t>
            </a:fld>
            <a:endParaRPr lang="en-US" dirty="0"/>
          </a:p>
        </p:txBody>
      </p:sp>
    </p:spTree>
    <p:extLst>
      <p:ext uri="{BB962C8B-B14F-4D97-AF65-F5344CB8AC3E}">
        <p14:creationId xmlns:p14="http://schemas.microsoft.com/office/powerpoint/2010/main" val="110197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7</a:t>
            </a:fld>
            <a:endParaRPr lang="en-US" dirty="0"/>
          </a:p>
        </p:txBody>
      </p:sp>
    </p:spTree>
    <p:extLst>
      <p:ext uri="{BB962C8B-B14F-4D97-AF65-F5344CB8AC3E}">
        <p14:creationId xmlns:p14="http://schemas.microsoft.com/office/powerpoint/2010/main" val="287005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in mind that the @ symbol does something completely different. Using @ before a person’s username/handle will post to them directly, letting them know you have written to them via the @Connect tab. A hashtag will not. Sometimes users will hashtag a celebrity’s name instead of using their @Handle/username — it is acceptable to tweet #Lorde or @lordemusic. But if you are trying to reach someone directly, don’t use a hashtag.</a:t>
            </a:r>
          </a:p>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10</a:t>
            </a:fld>
            <a:endParaRPr lang="en-US" dirty="0"/>
          </a:p>
        </p:txBody>
      </p:sp>
    </p:spTree>
    <p:extLst>
      <p:ext uri="{BB962C8B-B14F-4D97-AF65-F5344CB8AC3E}">
        <p14:creationId xmlns:p14="http://schemas.microsoft.com/office/powerpoint/2010/main" val="19581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14</a:t>
            </a:fld>
            <a:endParaRPr lang="en-US" dirty="0"/>
          </a:p>
        </p:txBody>
      </p:sp>
    </p:spTree>
    <p:extLst>
      <p:ext uri="{BB962C8B-B14F-4D97-AF65-F5344CB8AC3E}">
        <p14:creationId xmlns:p14="http://schemas.microsoft.com/office/powerpoint/2010/main" val="34944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8/18/2021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thesocialprof@gmail.com" TargetMode="External"/><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thesocialprof.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semrush.com/" TargetMode="External"/><Relationship Id="rId7" Type="http://schemas.openxmlformats.org/officeDocument/2006/relationships/image" Target="../media/image1.png"/><Relationship Id="rId2" Type="http://schemas.openxmlformats.org/officeDocument/2006/relationships/hyperlink" Target="https://chrome.google.com/webstore/detail/keyword-surfer/bafijghppfhdpldihckdcadbcobikaca?hl=en" TargetMode="External"/><Relationship Id="rId1" Type="http://schemas.openxmlformats.org/officeDocument/2006/relationships/slideLayout" Target="../slideLayouts/slideLayout2.xml"/><Relationship Id="rId6" Type="http://schemas.openxmlformats.org/officeDocument/2006/relationships/hyperlink" Target="http://www.thesocialprof.com/" TargetMode="External"/><Relationship Id="rId5" Type="http://schemas.openxmlformats.org/officeDocument/2006/relationships/hyperlink" Target="https://trends.google.com/trends/?geo=US" TargetMode="External"/><Relationship Id="rId4" Type="http://schemas.openxmlformats.org/officeDocument/2006/relationships/hyperlink" Target="https://adwords.google.com/home/tools/keyword-plann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pollev.com/kellieemrich149?_ga=2.239482506.841226525.1629290567-1826526628.1629290567" TargetMode="External"/><Relationship Id="rId1" Type="http://schemas.openxmlformats.org/officeDocument/2006/relationships/slideLayout" Target="../slideLayouts/slideLayout2.xml"/><Relationship Id="rId4" Type="http://schemas.openxmlformats.org/officeDocument/2006/relationships/hyperlink" Target="http://www.justintarte.com/2014/11/5-alternatives-to-traditional-homework.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ictevangelist.com/tag/threequestio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tareportal.com/social-media-user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google.com/busin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 Id="rId5" Type="http://schemas.openxmlformats.org/officeDocument/2006/relationships/hyperlink" Target="https://stuforth.wordpress.com/"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pixabay.com/en/black-people-icon-group-trio-313636/"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hesocialprof.com/" TargetMode="External"/><Relationship Id="rId2" Type="http://schemas.openxmlformats.org/officeDocument/2006/relationships/hyperlink" Target="https://www.adweek.com/brand-marketing/infographic-the-leading-brands-among-influencer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llev.com/kellieemrich149?_ga=2.239482506.841226525.1629290567-1826526628.1629290567" TargetMode="External"/><Relationship Id="rId1" Type="http://schemas.openxmlformats.org/officeDocument/2006/relationships/slideLayout" Target="../slideLayouts/slideLayout2.xml"/><Relationship Id="rId4" Type="http://schemas.openxmlformats.org/officeDocument/2006/relationships/hyperlink" Target="http://commons.wikimedia.org/wiki/File:Linkedin_Shiny_Icon.sv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thesocialprof.com/linkedi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hyperlink" Target="http://www.thesocialprof.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ictevangelist.com/tag/threequestions/" TargetMode="External"/><Relationship Id="rId7" Type="http://schemas.openxmlformats.org/officeDocument/2006/relationships/hyperlink" Target="https://pixabay.com/en/activity-icon-training-education-1803710/"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rketing%20Plan_Examples.xlsx" TargetMode="External"/><Relationship Id="rId4" Type="http://schemas.openxmlformats.org/officeDocument/2006/relationships/hyperlink" Target="https://pollev.com/kellieemrich149?_ga=2.239482506.841226525.1629290567-1826526628.162929056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nstagram.com/tlabcleveland/" TargetMode="External"/><Relationship Id="rId2" Type="http://schemas.openxmlformats.org/officeDocument/2006/relationships/hyperlink" Target="https://www.facebook.com/tlabcleveland" TargetMode="External"/><Relationship Id="rId1" Type="http://schemas.openxmlformats.org/officeDocument/2006/relationships/slideLayout" Target="../slideLayouts/slideLayout2.xml"/><Relationship Id="rId5" Type="http://schemas.openxmlformats.org/officeDocument/2006/relationships/hyperlink" Target="https://www.pinterest.com/tlabcleveland" TargetMode="External"/><Relationship Id="rId4" Type="http://schemas.openxmlformats.org/officeDocument/2006/relationships/hyperlink" Target="https://twitter.com/thetlab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F21A-64C4-47EE-AE17-CAC7E521368C}"/>
              </a:ext>
            </a:extLst>
          </p:cNvPr>
          <p:cNvSpPr>
            <a:spLocks noGrp="1"/>
          </p:cNvSpPr>
          <p:nvPr>
            <p:ph type="ctrTitle"/>
          </p:nvPr>
        </p:nvSpPr>
        <p:spPr>
          <a:xfrm>
            <a:off x="1915126" y="2164374"/>
            <a:ext cx="8361229" cy="2098226"/>
          </a:xfrm>
        </p:spPr>
        <p:txBody>
          <a:bodyPr/>
          <a:lstStyle/>
          <a:p>
            <a:r>
              <a:rPr lang="en-US" sz="4800" dirty="0"/>
              <a:t>Social Media Strategy: Building it from Scratch</a:t>
            </a:r>
            <a:br>
              <a:rPr lang="en-US" sz="4800" dirty="0"/>
            </a:br>
            <a:r>
              <a:rPr lang="en-US" sz="4800" dirty="0"/>
              <a:t> </a:t>
            </a:r>
            <a:br>
              <a:rPr lang="en-US" dirty="0"/>
            </a:br>
            <a:r>
              <a:rPr lang="en-US" sz="2400" b="1" dirty="0"/>
              <a:t>Week #1: </a:t>
            </a:r>
            <a:r>
              <a:rPr lang="en-US" sz="2400" b="1" dirty="0">
                <a:effectLst/>
                <a:ea typeface="Calibri" panose="020F0502020204030204" pitchFamily="34" charset="0"/>
              </a:rPr>
              <a:t>Generating Knowledge From Social Media for Small Business Marketing</a:t>
            </a:r>
            <a:endParaRPr lang="en-US" sz="2400" dirty="0"/>
          </a:p>
        </p:txBody>
      </p:sp>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2588465" y="4362679"/>
            <a:ext cx="6831673" cy="1672361"/>
          </a:xfrm>
        </p:spPr>
        <p:txBody>
          <a:bodyPr>
            <a:normAutofit fontScale="92500" lnSpcReduction="20000"/>
          </a:bodyPr>
          <a:lstStyle/>
          <a:p>
            <a:r>
              <a:rPr lang="en-US" sz="2900" dirty="0"/>
              <a:t>Kellie Emrich </a:t>
            </a:r>
          </a:p>
          <a:p>
            <a:r>
              <a:rPr lang="en-US" sz="2900" dirty="0">
                <a:hlinkClick r:id="rId2"/>
              </a:rPr>
              <a:t>www.thesocialprof.com</a:t>
            </a:r>
            <a:endParaRPr lang="en-US" sz="2900" dirty="0"/>
          </a:p>
          <a:p>
            <a:r>
              <a:rPr lang="en-US" sz="2900" b="1" dirty="0"/>
              <a:t>9:00am to 12:00pm </a:t>
            </a:r>
          </a:p>
          <a:p>
            <a:r>
              <a:rPr lang="en-US" sz="2900" dirty="0">
                <a:hlinkClick r:id="rId3"/>
              </a:rPr>
              <a:t>thesocialprof@gmail.com</a:t>
            </a:r>
            <a:endParaRPr lang="en-US" sz="2900" dirty="0"/>
          </a:p>
          <a:p>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4"/>
          <a:stretch>
            <a:fillRect/>
          </a:stretch>
        </p:blipFill>
        <p:spPr>
          <a:xfrm>
            <a:off x="10418595" y="467654"/>
            <a:ext cx="1594826" cy="1594826"/>
          </a:xfrm>
          <a:prstGeom prst="rect">
            <a:avLst/>
          </a:prstGeom>
        </p:spPr>
      </p:pic>
    </p:spTree>
    <p:extLst>
      <p:ext uri="{BB962C8B-B14F-4D97-AF65-F5344CB8AC3E}">
        <p14:creationId xmlns:p14="http://schemas.microsoft.com/office/powerpoint/2010/main" val="230543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p:txBody>
          <a:bodyPr>
            <a:normAutofit fontScale="90000"/>
          </a:bodyPr>
          <a:lstStyle/>
          <a:p>
            <a:r>
              <a:rPr lang="en-US" sz="3600" dirty="0"/>
              <a:t>Hashtags # -  the pound sign (or hash) turns any word or group of words that directly follow it into a searchable link.</a:t>
            </a:r>
            <a:br>
              <a:rPr lang="en-US" dirty="0"/>
            </a:br>
            <a:br>
              <a:rPr lang="en-US" dirty="0"/>
            </a:br>
            <a:endParaRPr lang="en-US" dirty="0"/>
          </a:p>
        </p:txBody>
      </p:sp>
      <p:pic>
        <p:nvPicPr>
          <p:cNvPr id="4" name="Picture 3">
            <a:hlinkClick r:id="rId3"/>
            <a:extLst>
              <a:ext uri="{FF2B5EF4-FFF2-40B4-BE49-F238E27FC236}">
                <a16:creationId xmlns:a16="http://schemas.microsoft.com/office/drawing/2014/main" id="{E5EBB732-4720-4A4C-BEA1-62B10427004C}"/>
              </a:ext>
            </a:extLst>
          </p:cNvPr>
          <p:cNvPicPr>
            <a:picLocks noChangeAspect="1"/>
          </p:cNvPicPr>
          <p:nvPr/>
        </p:nvPicPr>
        <p:blipFill>
          <a:blip r:embed="rId4"/>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A9CCEF5-4448-43BF-AC74-581920037FF4}"/>
              </a:ext>
            </a:extLst>
          </p:cNvPr>
          <p:cNvSpPr txBox="1"/>
          <p:nvPr/>
        </p:nvSpPr>
        <p:spPr>
          <a:xfrm>
            <a:off x="1447798" y="2393863"/>
            <a:ext cx="10368281" cy="2954655"/>
          </a:xfrm>
          <a:prstGeom prst="rect">
            <a:avLst/>
          </a:prstGeom>
          <a:noFill/>
        </p:spPr>
        <p:txBody>
          <a:bodyPr wrap="square">
            <a:spAutoFit/>
          </a:bodyPr>
          <a:lstStyle/>
          <a:p>
            <a:pPr marL="285750" indent="-285750">
              <a:buFont typeface="Arial" panose="020B0604020202020204" pitchFamily="34" charset="0"/>
              <a:buChar char="•"/>
            </a:pPr>
            <a:r>
              <a:rPr lang="en-US" sz="2000" dirty="0"/>
              <a:t>No Spaces, If you want to differentiate between words, use capitals instead.</a:t>
            </a:r>
          </a:p>
          <a:p>
            <a:pPr marL="285750" indent="-285750">
              <a:buFont typeface="Arial" panose="020B0604020202020204" pitchFamily="34" charset="0"/>
              <a:buChar char="•"/>
            </a:pPr>
            <a:r>
              <a:rPr lang="en-US" sz="2000" dirty="0"/>
              <a:t>Numbers are supported; however, punctuation marks are not.</a:t>
            </a:r>
          </a:p>
          <a:p>
            <a:pPr marL="285750" indent="-285750">
              <a:buFont typeface="Arial" panose="020B0604020202020204" pitchFamily="34" charset="0"/>
              <a:buChar char="•"/>
            </a:pPr>
            <a:r>
              <a:rPr lang="en-US" sz="2000" dirty="0"/>
              <a:t>Hashtags are used on Twitter, Facebook, Instagram, Pinterest, Tumblr</a:t>
            </a:r>
          </a:p>
          <a:p>
            <a:pPr marL="285750" indent="-285750">
              <a:buFont typeface="Arial" panose="020B0604020202020204" pitchFamily="34" charset="0"/>
              <a:buChar char="•"/>
            </a:pPr>
            <a:r>
              <a:rPr lang="en-US" sz="2000" dirty="0"/>
              <a:t>There is no preset list of hashtags. Create a brand-new hashtag simply by putting the hash before a series of words, and if it hasn't been used before, </a:t>
            </a:r>
            <a:r>
              <a:rPr lang="en-US" sz="2000" i="1" dirty="0"/>
              <a:t>voilà</a:t>
            </a:r>
            <a:r>
              <a:rPr lang="en-US" sz="2000" dirty="0"/>
              <a:t>! You've invented a hashtag.</a:t>
            </a:r>
          </a:p>
          <a:p>
            <a:pPr marL="285750" indent="-285750">
              <a:buFont typeface="Arial" panose="020B0604020202020204" pitchFamily="34" charset="0"/>
              <a:buChar char="•"/>
            </a:pPr>
            <a:endParaRPr lang="en-US" sz="2000" dirty="0"/>
          </a:p>
          <a:p>
            <a:r>
              <a:rPr lang="en-US" sz="2000" dirty="0"/>
              <a:t>Hashtags are used for 2 reasons</a:t>
            </a:r>
          </a:p>
          <a:p>
            <a:r>
              <a:rPr lang="en-US" sz="2000" dirty="0"/>
              <a:t>1. To Emphasize - #howcool  #sadness, #heretohelp</a:t>
            </a:r>
          </a:p>
          <a:p>
            <a:r>
              <a:rPr lang="en-US" sz="2000" dirty="0"/>
              <a:t>2. To reference/organize content in one place - #clevelandohio, #</a:t>
            </a:r>
            <a:r>
              <a:rPr lang="en-US" sz="2000" b="0" i="0" u="none" strike="noStrike" dirty="0">
                <a:effectLst/>
                <a:latin typeface="TwitterChirp"/>
              </a:rPr>
              <a:t>CityClub</a:t>
            </a:r>
            <a:endParaRPr lang="en-US" sz="2000" dirty="0"/>
          </a:p>
        </p:txBody>
      </p:sp>
      <p:pic>
        <p:nvPicPr>
          <p:cNvPr id="9" name="Picture 2" descr="Quotes about Hashtags (17 quotes)">
            <a:extLst>
              <a:ext uri="{FF2B5EF4-FFF2-40B4-BE49-F238E27FC236}">
                <a16:creationId xmlns:a16="http://schemas.microsoft.com/office/drawing/2014/main" id="{D5FE8DE3-2B3F-4360-86CB-AF34AF072B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13" r="-2520" b="20405"/>
          <a:stretch/>
        </p:blipFill>
        <p:spPr bwMode="auto">
          <a:xfrm>
            <a:off x="9434267" y="3921860"/>
            <a:ext cx="2519523" cy="191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8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143002" y="283350"/>
            <a:ext cx="9601200" cy="844410"/>
          </a:xfrm>
        </p:spPr>
        <p:txBody>
          <a:bodyPr/>
          <a:lstStyle/>
          <a:p>
            <a:r>
              <a:rPr lang="en-US" dirty="0"/>
              <a:t>Keywords</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447798" y="1516791"/>
            <a:ext cx="10419081" cy="4522059"/>
          </a:xfrm>
        </p:spPr>
        <p:txBody>
          <a:bodyPr>
            <a:normAutofit fontScale="77500" lnSpcReduction="20000"/>
          </a:bodyPr>
          <a:lstStyle/>
          <a:p>
            <a:pPr>
              <a:spcBef>
                <a:spcPts val="0"/>
              </a:spcBef>
            </a:pPr>
            <a:endParaRPr lang="en-US" sz="2600" dirty="0"/>
          </a:p>
          <a:p>
            <a:pPr>
              <a:spcBef>
                <a:spcPts val="0"/>
              </a:spcBef>
            </a:pPr>
            <a:r>
              <a:rPr lang="en-US" sz="2600" dirty="0"/>
              <a:t>Word's people type into search engines</a:t>
            </a:r>
          </a:p>
          <a:p>
            <a:pPr marL="0" indent="0">
              <a:spcBef>
                <a:spcPts val="0"/>
              </a:spcBef>
              <a:buNone/>
            </a:pPr>
            <a:r>
              <a:rPr lang="en-US" sz="2600" dirty="0"/>
              <a:t>      like Google, and the search boxes on social </a:t>
            </a:r>
          </a:p>
          <a:p>
            <a:pPr marL="0" indent="0">
              <a:spcBef>
                <a:spcPts val="0"/>
              </a:spcBef>
              <a:buNone/>
            </a:pPr>
            <a:r>
              <a:rPr lang="en-US" sz="2600" dirty="0"/>
              <a:t>      media platforms. </a:t>
            </a:r>
          </a:p>
          <a:p>
            <a:pPr marL="0" indent="0">
              <a:spcBef>
                <a:spcPts val="0"/>
              </a:spcBef>
              <a:buNone/>
            </a:pPr>
            <a:r>
              <a:rPr lang="en-US" sz="2600" dirty="0"/>
              <a:t>	What would your customer type in a search box if they were looking for our 	product or service? </a:t>
            </a:r>
          </a:p>
          <a:p>
            <a:pPr>
              <a:spcBef>
                <a:spcPts val="0"/>
              </a:spcBef>
            </a:pPr>
            <a:endParaRPr lang="en-US" sz="2600" dirty="0"/>
          </a:p>
          <a:p>
            <a:pPr marL="0" indent="0">
              <a:spcBef>
                <a:spcPts val="0"/>
              </a:spcBef>
              <a:buNone/>
            </a:pPr>
            <a:endParaRPr lang="en-US" sz="2600" dirty="0"/>
          </a:p>
          <a:p>
            <a:pPr>
              <a:spcBef>
                <a:spcPts val="0"/>
              </a:spcBef>
            </a:pPr>
            <a:r>
              <a:rPr lang="en-US" sz="2600" dirty="0"/>
              <a:t>Using the right Keywords in your content means higher visibility– On search engines and social media platforms</a:t>
            </a:r>
          </a:p>
          <a:p>
            <a:pPr>
              <a:spcBef>
                <a:spcPts val="0"/>
              </a:spcBef>
            </a:pPr>
            <a:endParaRPr lang="en-US" sz="2600" dirty="0"/>
          </a:p>
          <a:p>
            <a:pPr>
              <a:spcBef>
                <a:spcPts val="0"/>
              </a:spcBef>
            </a:pPr>
            <a:r>
              <a:rPr lang="en-US" sz="2600" dirty="0"/>
              <a:t>Resources – </a:t>
            </a:r>
            <a:r>
              <a:rPr lang="en-US" sz="2600" dirty="0">
                <a:hlinkClick r:id="rId2"/>
              </a:rPr>
              <a:t>Google Chrome Extension – Keyword Surfer</a:t>
            </a:r>
            <a:endParaRPr lang="en-US" sz="2600" dirty="0"/>
          </a:p>
          <a:p>
            <a:pPr marL="0" indent="0">
              <a:buNone/>
            </a:pPr>
            <a:r>
              <a:rPr lang="en-US" sz="2600" dirty="0">
                <a:hlinkClick r:id="rId3"/>
              </a:rPr>
              <a:t>SEMrush</a:t>
            </a:r>
            <a:r>
              <a:rPr lang="en-US" sz="2600" dirty="0"/>
              <a:t> </a:t>
            </a:r>
          </a:p>
          <a:p>
            <a:pPr marL="0" indent="0">
              <a:buNone/>
            </a:pPr>
            <a:r>
              <a:rPr lang="en-US" sz="2600" dirty="0">
                <a:hlinkClick r:id="rId4"/>
              </a:rPr>
              <a:t>Google Keyword Planner</a:t>
            </a:r>
            <a:r>
              <a:rPr lang="en-US" sz="2600" dirty="0"/>
              <a:t> </a:t>
            </a:r>
          </a:p>
          <a:p>
            <a:pPr marL="0" indent="0">
              <a:buNone/>
            </a:pPr>
            <a:r>
              <a:rPr lang="en-US" sz="2600" dirty="0">
                <a:hlinkClick r:id="rId5"/>
              </a:rPr>
              <a:t>https://trends.google.com/trends/?geo=US</a:t>
            </a:r>
            <a:endParaRPr lang="en-US" sz="2600" dirty="0"/>
          </a:p>
          <a:p>
            <a:pPr>
              <a:spcBef>
                <a:spcPts val="0"/>
              </a:spcBef>
            </a:pPr>
            <a:endParaRPr lang="en-US" dirty="0"/>
          </a:p>
        </p:txBody>
      </p:sp>
      <p:pic>
        <p:nvPicPr>
          <p:cNvPr id="4" name="Picture 3">
            <a:hlinkClick r:id="rId6"/>
            <a:extLst>
              <a:ext uri="{FF2B5EF4-FFF2-40B4-BE49-F238E27FC236}">
                <a16:creationId xmlns:a16="http://schemas.microsoft.com/office/drawing/2014/main" id="{E5EBB732-4720-4A4C-BEA1-62B10427004C}"/>
              </a:ext>
            </a:extLst>
          </p:cNvPr>
          <p:cNvPicPr>
            <a:picLocks noChangeAspect="1"/>
          </p:cNvPicPr>
          <p:nvPr/>
        </p:nvPicPr>
        <p:blipFill>
          <a:blip r:embed="rId7"/>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What are keywords?">
            <a:extLst>
              <a:ext uri="{FF2B5EF4-FFF2-40B4-BE49-F238E27FC236}">
                <a16:creationId xmlns:a16="http://schemas.microsoft.com/office/drawing/2014/main" id="{D193C267-F19B-4B30-9BFA-FC829636C5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30" t="-1777" r="-1230" b="13542"/>
          <a:stretch/>
        </p:blipFill>
        <p:spPr bwMode="auto">
          <a:xfrm>
            <a:off x="7162800" y="99526"/>
            <a:ext cx="4589928" cy="220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8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2092960" y="910888"/>
            <a:ext cx="8260080" cy="881105"/>
          </a:xfrm>
        </p:spPr>
        <p:txBody>
          <a:bodyPr>
            <a:normAutofit/>
          </a:bodyPr>
          <a:lstStyle/>
          <a:p>
            <a:r>
              <a:rPr lang="en-US" dirty="0"/>
              <a:t>A Brief Notes on Keywords</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612899" y="1622084"/>
            <a:ext cx="9220201" cy="3040788"/>
          </a:xfrm>
        </p:spPr>
        <p:txBody>
          <a:bodyPr>
            <a:normAutofit/>
          </a:bodyPr>
          <a:lstStyle/>
          <a:p>
            <a:pPr marL="0" indent="0">
              <a:buNone/>
            </a:pPr>
            <a:endParaRPr lang="en-US" sz="2800" dirty="0"/>
          </a:p>
          <a:p>
            <a:r>
              <a:rPr lang="en-US" sz="2800" dirty="0"/>
              <a:t>Keywords are also important in online Advertising because often how much you pay for your ad depends on how popular the keywords you use are.</a:t>
            </a:r>
          </a:p>
          <a:p>
            <a:pPr lvl="1"/>
            <a:r>
              <a:rPr lang="en-US" sz="2800" dirty="0"/>
              <a:t>PPC – Pay per Click</a:t>
            </a:r>
          </a:p>
        </p:txBody>
      </p:sp>
      <p:pic>
        <p:nvPicPr>
          <p:cNvPr id="4" name="Picture 3">
            <a:hlinkClick r:id="rId2"/>
            <a:extLst>
              <a:ext uri="{FF2B5EF4-FFF2-40B4-BE49-F238E27FC236}">
                <a16:creationId xmlns:a16="http://schemas.microsoft.com/office/drawing/2014/main" id="{E5EBB732-4720-4A4C-BEA1-62B10427004C}"/>
              </a:ext>
            </a:extLst>
          </p:cNvPr>
          <p:cNvPicPr>
            <a:picLocks noChangeAspect="1"/>
          </p:cNvPicPr>
          <p:nvPr/>
        </p:nvPicPr>
        <p:blipFill>
          <a:blip r:embed="rId3"/>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371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77E2E-E849-4861-AD7C-93A2474AFC14}"/>
              </a:ext>
            </a:extLst>
          </p:cNvPr>
          <p:cNvSpPr>
            <a:spLocks noGrp="1"/>
          </p:cNvSpPr>
          <p:nvPr>
            <p:ph idx="1"/>
          </p:nvPr>
        </p:nvSpPr>
        <p:spPr>
          <a:xfrm>
            <a:off x="1209675" y="1638300"/>
            <a:ext cx="6619875" cy="3581400"/>
          </a:xfrm>
        </p:spPr>
        <p:txBody>
          <a:bodyPr>
            <a:normAutofit/>
          </a:bodyPr>
          <a:lstStyle/>
          <a:p>
            <a:r>
              <a:rPr lang="en-US" sz="2800" b="0" i="0" u="none" strike="noStrike" dirty="0">
                <a:solidFill>
                  <a:srgbClr val="007ACC"/>
                </a:solidFill>
                <a:effectLst/>
                <a:latin typeface="Source Sans Pro" panose="020B0503030403020204" pitchFamily="34" charset="0"/>
                <a:hlinkClick r:id="rId2"/>
              </a:rPr>
              <a:t>PollEv.com/kellieemrich149</a:t>
            </a:r>
            <a:endParaRPr lang="en-US" sz="2800" b="0" i="0" u="none" strike="noStrike" dirty="0">
              <a:solidFill>
                <a:srgbClr val="007ACC"/>
              </a:solidFill>
              <a:effectLst/>
              <a:latin typeface="Source Sans Pro" panose="020B0503030403020204" pitchFamily="34" charset="0"/>
            </a:endParaRPr>
          </a:p>
          <a:p>
            <a:endParaRPr lang="en-US" sz="2800" dirty="0"/>
          </a:p>
          <a:p>
            <a:r>
              <a:rPr lang="en-US" sz="2800" dirty="0"/>
              <a:t>Fill out the social media audit for your business.</a:t>
            </a:r>
          </a:p>
          <a:p>
            <a:r>
              <a:rPr lang="en-US" sz="2800" dirty="0"/>
              <a:t>Find a competitor on Facebook.  What are they doing well and not well.</a:t>
            </a:r>
          </a:p>
        </p:txBody>
      </p:sp>
      <p:pic>
        <p:nvPicPr>
          <p:cNvPr id="4" name="Picture 3" descr="A cat wearing a suit and tie&#10;&#10;Description automatically generated with medium confidence">
            <a:extLst>
              <a:ext uri="{FF2B5EF4-FFF2-40B4-BE49-F238E27FC236}">
                <a16:creationId xmlns:a16="http://schemas.microsoft.com/office/drawing/2014/main" id="{51423915-7FC4-48AB-9997-7812047035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81975" y="-1"/>
            <a:ext cx="4086225" cy="4086225"/>
          </a:xfrm>
          <a:prstGeom prst="rect">
            <a:avLst/>
          </a:prstGeom>
        </p:spPr>
      </p:pic>
    </p:spTree>
    <p:extLst>
      <p:ext uri="{BB962C8B-B14F-4D97-AF65-F5344CB8AC3E}">
        <p14:creationId xmlns:p14="http://schemas.microsoft.com/office/powerpoint/2010/main" val="32564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5" name="Picture 4" descr="Icon&#10;&#10;Description automatically generated">
            <a:extLst>
              <a:ext uri="{FF2B5EF4-FFF2-40B4-BE49-F238E27FC236}">
                <a16:creationId xmlns:a16="http://schemas.microsoft.com/office/drawing/2014/main" id="{F390017C-1ED9-437C-82EC-F79EDE61F5A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22666"/>
          <a:stretch/>
        </p:blipFill>
        <p:spPr>
          <a:xfrm>
            <a:off x="20" y="10"/>
            <a:ext cx="11736709" cy="6603161"/>
          </a:xfrm>
          <a:prstGeom prst="rect">
            <a:avLst/>
          </a:prstGeom>
        </p:spPr>
      </p:pic>
      <p:sp>
        <p:nvSpPr>
          <p:cNvPr id="15" name="Rectangle 14">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9"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6" name="TextBox 5">
            <a:extLst>
              <a:ext uri="{FF2B5EF4-FFF2-40B4-BE49-F238E27FC236}">
                <a16:creationId xmlns:a16="http://schemas.microsoft.com/office/drawing/2014/main" id="{EA57E601-9DDA-47AC-A5F9-86EDC3E956DC}"/>
              </a:ext>
            </a:extLst>
          </p:cNvPr>
          <p:cNvSpPr txBox="1"/>
          <p:nvPr/>
        </p:nvSpPr>
        <p:spPr>
          <a:xfrm>
            <a:off x="9679774" y="6659255"/>
            <a:ext cx="25122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ictevangelist.com/tag/threequestion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BY-N-ND</a:t>
            </a:r>
            <a:endParaRPr lang="en-US" sz="700" dirty="0">
              <a:solidFill>
                <a:srgbClr val="FFFFFF"/>
              </a:solidFill>
            </a:endParaRPr>
          </a:p>
        </p:txBody>
      </p:sp>
    </p:spTree>
    <p:extLst>
      <p:ext uri="{BB962C8B-B14F-4D97-AF65-F5344CB8AC3E}">
        <p14:creationId xmlns:p14="http://schemas.microsoft.com/office/powerpoint/2010/main" val="124617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A2162364-CE3D-49C6-9C74-A8FB5B9AC02D}"/>
              </a:ext>
            </a:extLst>
          </p:cNvPr>
          <p:cNvPicPr>
            <a:picLocks noChangeAspect="1"/>
          </p:cNvPicPr>
          <p:nvPr/>
        </p:nvPicPr>
        <p:blipFill>
          <a:blip r:embed="rId2"/>
          <a:stretch>
            <a:fillRect/>
          </a:stretch>
        </p:blipFill>
        <p:spPr>
          <a:xfrm>
            <a:off x="1571211" y="833377"/>
            <a:ext cx="9951772" cy="5558998"/>
          </a:xfrm>
          <a:prstGeom prst="rect">
            <a:avLst/>
          </a:prstGeom>
        </p:spPr>
      </p:pic>
      <p:sp>
        <p:nvSpPr>
          <p:cNvPr id="8" name="TextBox 7">
            <a:extLst>
              <a:ext uri="{FF2B5EF4-FFF2-40B4-BE49-F238E27FC236}">
                <a16:creationId xmlns:a16="http://schemas.microsoft.com/office/drawing/2014/main" id="{FE7481DB-B57F-43A4-BA8D-8D179EB01480}"/>
              </a:ext>
            </a:extLst>
          </p:cNvPr>
          <p:cNvSpPr txBox="1"/>
          <p:nvPr/>
        </p:nvSpPr>
        <p:spPr>
          <a:xfrm>
            <a:off x="8476526" y="173237"/>
            <a:ext cx="3277051" cy="584775"/>
          </a:xfrm>
          <a:prstGeom prst="rect">
            <a:avLst/>
          </a:prstGeom>
          <a:noFill/>
        </p:spPr>
        <p:txBody>
          <a:bodyPr wrap="none" rtlCol="0">
            <a:spAutoFit/>
          </a:bodyPr>
          <a:lstStyle/>
          <a:p>
            <a:r>
              <a:rPr lang="en-US" sz="3200" dirty="0">
                <a:hlinkClick r:id="rId3"/>
              </a:rPr>
              <a:t>Link</a:t>
            </a:r>
            <a:r>
              <a:rPr lang="en-US" sz="3200" dirty="0"/>
              <a:t> to 2021 data</a:t>
            </a:r>
          </a:p>
        </p:txBody>
      </p:sp>
    </p:spTree>
    <p:extLst>
      <p:ext uri="{BB962C8B-B14F-4D97-AF65-F5344CB8AC3E}">
        <p14:creationId xmlns:p14="http://schemas.microsoft.com/office/powerpoint/2010/main" val="52652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7B6C-2EB3-46F0-A7F7-5C4CC960C842}"/>
              </a:ext>
            </a:extLst>
          </p:cNvPr>
          <p:cNvSpPr>
            <a:spLocks noGrp="1"/>
          </p:cNvSpPr>
          <p:nvPr>
            <p:ph type="title"/>
          </p:nvPr>
        </p:nvSpPr>
        <p:spPr>
          <a:xfrm>
            <a:off x="1371600" y="685800"/>
            <a:ext cx="9601200" cy="869623"/>
          </a:xfrm>
        </p:spPr>
        <p:txBody>
          <a:bodyPr>
            <a:normAutofit fontScale="90000"/>
          </a:bodyPr>
          <a:lstStyle/>
          <a:p>
            <a:r>
              <a:rPr lang="en-US" b="1" i="0" dirty="0">
                <a:solidFill>
                  <a:srgbClr val="202124"/>
                </a:solidFill>
                <a:effectLst/>
                <a:latin typeface="Roboto" panose="02000000000000000000" pitchFamily="2" charset="0"/>
              </a:rPr>
              <a:t>How do I use Google my business?</a:t>
            </a:r>
            <a:br>
              <a:rPr lang="en-US" b="1" i="0" dirty="0">
                <a:solidFill>
                  <a:srgbClr val="20212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83F5EA63-6E2A-4310-AE84-05A9C7F7BF27}"/>
              </a:ext>
            </a:extLst>
          </p:cNvPr>
          <p:cNvSpPr>
            <a:spLocks noGrp="1"/>
          </p:cNvSpPr>
          <p:nvPr>
            <p:ph idx="1"/>
          </p:nvPr>
        </p:nvSpPr>
        <p:spPr/>
        <p:txBody>
          <a:bodyPr/>
          <a:lstStyle/>
          <a:p>
            <a:pPr marL="0" indent="0" algn="l">
              <a:buNone/>
            </a:pPr>
            <a:r>
              <a:rPr lang="en-US" b="0" i="0" dirty="0">
                <a:solidFill>
                  <a:srgbClr val="202124"/>
                </a:solidFill>
                <a:effectLst/>
                <a:latin typeface="Roboto" panose="02000000000000000000" pitchFamily="2" charset="0"/>
              </a:rPr>
              <a:t>Step 1: Sign into Google My Business. Go to </a:t>
            </a:r>
            <a:r>
              <a:rPr lang="en-US" b="0" i="0" dirty="0">
                <a:solidFill>
                  <a:srgbClr val="202124"/>
                </a:solidFill>
                <a:effectLst/>
                <a:latin typeface="Roboto" panose="02000000000000000000" pitchFamily="2" charset="0"/>
                <a:hlinkClick r:id="rId2"/>
              </a:rPr>
              <a:t>www.google.com/business </a:t>
            </a:r>
            <a:r>
              <a:rPr lang="en-US" b="0" i="0" dirty="0">
                <a:solidFill>
                  <a:srgbClr val="202124"/>
                </a:solidFill>
                <a:effectLst/>
                <a:latin typeface="Roboto" panose="02000000000000000000" pitchFamily="2" charset="0"/>
              </a:rPr>
              <a:t>to sign in. </a:t>
            </a:r>
          </a:p>
          <a:p>
            <a:pPr marL="0" indent="0" algn="l">
              <a:buNone/>
            </a:pPr>
            <a:r>
              <a:rPr lang="en-US" b="0" i="0" dirty="0">
                <a:solidFill>
                  <a:srgbClr val="202124"/>
                </a:solidFill>
                <a:effectLst/>
                <a:latin typeface="Roboto" panose="02000000000000000000" pitchFamily="2" charset="0"/>
              </a:rPr>
              <a:t>Step 2: Add your business. Enter your business name. </a:t>
            </a:r>
          </a:p>
          <a:p>
            <a:pPr marL="0" indent="0" algn="l">
              <a:buNone/>
            </a:pPr>
            <a:r>
              <a:rPr lang="en-US" b="0" i="0" dirty="0">
                <a:solidFill>
                  <a:srgbClr val="202124"/>
                </a:solidFill>
                <a:effectLst/>
                <a:latin typeface="Roboto" panose="02000000000000000000" pitchFamily="2" charset="0"/>
              </a:rPr>
              <a:t>Step 3: Enter your location. </a:t>
            </a:r>
          </a:p>
          <a:p>
            <a:pPr marL="0" indent="0" algn="l">
              <a:buNone/>
            </a:pPr>
            <a:r>
              <a:rPr lang="en-US" b="0" i="0" dirty="0">
                <a:solidFill>
                  <a:srgbClr val="202124"/>
                </a:solidFill>
                <a:effectLst/>
                <a:latin typeface="Roboto" panose="02000000000000000000" pitchFamily="2" charset="0"/>
              </a:rPr>
              <a:t>Step 4: Fill in your contact information. </a:t>
            </a:r>
          </a:p>
          <a:p>
            <a:pPr marL="0" indent="0" algn="l">
              <a:buNone/>
            </a:pPr>
            <a:r>
              <a:rPr lang="en-US" b="0" i="0" dirty="0">
                <a:solidFill>
                  <a:srgbClr val="202124"/>
                </a:solidFill>
                <a:effectLst/>
                <a:latin typeface="Roboto" panose="02000000000000000000" pitchFamily="2" charset="0"/>
              </a:rPr>
              <a:t>Step 5: Finish and manage your listing.</a:t>
            </a:r>
          </a:p>
          <a:p>
            <a:endParaRPr lang="en-US" dirty="0"/>
          </a:p>
        </p:txBody>
      </p:sp>
    </p:spTree>
    <p:extLst>
      <p:ext uri="{BB962C8B-B14F-4D97-AF65-F5344CB8AC3E}">
        <p14:creationId xmlns:p14="http://schemas.microsoft.com/office/powerpoint/2010/main" val="17520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C984-F9A2-4159-995C-28CB43BE7344}"/>
              </a:ext>
            </a:extLst>
          </p:cNvPr>
          <p:cNvSpPr>
            <a:spLocks noGrp="1"/>
          </p:cNvSpPr>
          <p:nvPr>
            <p:ph type="title"/>
          </p:nvPr>
        </p:nvSpPr>
        <p:spPr>
          <a:xfrm>
            <a:off x="1257588" y="1037545"/>
            <a:ext cx="5055663" cy="878840"/>
          </a:xfrm>
        </p:spPr>
        <p:txBody>
          <a:bodyPr>
            <a:normAutofit fontScale="90000"/>
          </a:bodyPr>
          <a:lstStyle/>
          <a:p>
            <a:r>
              <a:rPr lang="en-US" dirty="0"/>
              <a:t>Conclusion</a:t>
            </a:r>
            <a:br>
              <a:rPr lang="en-US" dirty="0"/>
            </a:br>
            <a:br>
              <a:rPr lang="en-US" dirty="0"/>
            </a:br>
            <a:r>
              <a:rPr lang="en-US" sz="3600" dirty="0"/>
              <a:t>Homework – Complete Social Media Audit and research at least 1 competitor.</a:t>
            </a:r>
            <a:endParaRPr lang="en-US" dirty="0"/>
          </a:p>
        </p:txBody>
      </p:sp>
      <p:pic>
        <p:nvPicPr>
          <p:cNvPr id="3" name="Picture 2" descr="10 Quotes We Love About Social Media">
            <a:extLst>
              <a:ext uri="{FF2B5EF4-FFF2-40B4-BE49-F238E27FC236}">
                <a16:creationId xmlns:a16="http://schemas.microsoft.com/office/drawing/2014/main" id="{6E166E3F-58FD-4DE2-BBF0-A72EDD618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772"/>
          <a:stretch/>
        </p:blipFill>
        <p:spPr bwMode="auto">
          <a:xfrm>
            <a:off x="5669480" y="1037545"/>
            <a:ext cx="6086370" cy="338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1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0B08-8862-4F8A-86F8-6BBFE4959B8D}"/>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76573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6F33-6056-47CA-81FB-D32D1099424D}"/>
              </a:ext>
            </a:extLst>
          </p:cNvPr>
          <p:cNvSpPr>
            <a:spLocks noGrp="1"/>
          </p:cNvSpPr>
          <p:nvPr>
            <p:ph type="title"/>
          </p:nvPr>
        </p:nvSpPr>
        <p:spPr/>
        <p:txBody>
          <a:bodyPr/>
          <a:lstStyle/>
          <a:p>
            <a:r>
              <a:rPr lang="en-US" dirty="0"/>
              <a:t>B2B vs B2C</a:t>
            </a:r>
          </a:p>
        </p:txBody>
      </p:sp>
      <p:sp>
        <p:nvSpPr>
          <p:cNvPr id="3" name="Content Placeholder 2">
            <a:extLst>
              <a:ext uri="{FF2B5EF4-FFF2-40B4-BE49-F238E27FC236}">
                <a16:creationId xmlns:a16="http://schemas.microsoft.com/office/drawing/2014/main" id="{606B3295-35E2-4242-BDD9-2390E8D5BDAD}"/>
              </a:ext>
            </a:extLst>
          </p:cNvPr>
          <p:cNvSpPr>
            <a:spLocks noGrp="1"/>
          </p:cNvSpPr>
          <p:nvPr>
            <p:ph idx="1"/>
          </p:nvPr>
        </p:nvSpPr>
        <p:spPr>
          <a:xfrm>
            <a:off x="1371599" y="2286000"/>
            <a:ext cx="4852219" cy="3581400"/>
          </a:xfrm>
        </p:spPr>
        <p:txBody>
          <a:bodyPr>
            <a:normAutofit/>
          </a:bodyPr>
          <a:lstStyle/>
          <a:p>
            <a:pPr algn="l"/>
            <a:r>
              <a:rPr lang="en-US" b="0" i="0" dirty="0">
                <a:solidFill>
                  <a:srgbClr val="666666"/>
                </a:solidFill>
                <a:effectLst/>
                <a:latin typeface="Montserrat" panose="00000500000000000000" pitchFamily="2" charset="0"/>
              </a:rPr>
              <a:t>B2C social media marketing often strives to stand out by creating something different or unique. </a:t>
            </a:r>
          </a:p>
          <a:p>
            <a:r>
              <a:rPr lang="en-US" b="0" i="0" dirty="0">
                <a:solidFill>
                  <a:srgbClr val="666666"/>
                </a:solidFill>
                <a:effectLst/>
                <a:latin typeface="Montserrat" panose="00000500000000000000" pitchFamily="2" charset="0"/>
              </a:rPr>
              <a:t>More than 80% of B2C marketers use Facebook, Instagram and Twitter</a:t>
            </a:r>
          </a:p>
          <a:p>
            <a:r>
              <a:rPr lang="en-US" dirty="0">
                <a:solidFill>
                  <a:srgbClr val="666666"/>
                </a:solidFill>
                <a:latin typeface="Montserrat" panose="00000500000000000000" pitchFamily="2" charset="0"/>
              </a:rPr>
              <a:t>Content used to provide information and engage</a:t>
            </a:r>
            <a:endParaRPr lang="en-US" dirty="0"/>
          </a:p>
        </p:txBody>
      </p:sp>
      <p:sp>
        <p:nvSpPr>
          <p:cNvPr id="4" name="Content Placeholder 2">
            <a:extLst>
              <a:ext uri="{FF2B5EF4-FFF2-40B4-BE49-F238E27FC236}">
                <a16:creationId xmlns:a16="http://schemas.microsoft.com/office/drawing/2014/main" id="{3F9D98A6-7210-4655-8823-24151EB0C71F}"/>
              </a:ext>
            </a:extLst>
          </p:cNvPr>
          <p:cNvSpPr txBox="1">
            <a:spLocks/>
          </p:cNvSpPr>
          <p:nvPr/>
        </p:nvSpPr>
        <p:spPr>
          <a:xfrm>
            <a:off x="6872747" y="2286000"/>
            <a:ext cx="4611329" cy="3581400"/>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solidFill>
                  <a:srgbClr val="666666"/>
                </a:solidFill>
                <a:latin typeface="Montserrat" panose="00000500000000000000" pitchFamily="2" charset="0"/>
              </a:rPr>
              <a:t>B2B companies stand out by trying to be better than their competition, or the best in their industry.</a:t>
            </a:r>
          </a:p>
          <a:p>
            <a:r>
              <a:rPr lang="en-US" b="0" i="0" dirty="0">
                <a:solidFill>
                  <a:srgbClr val="666666"/>
                </a:solidFill>
                <a:effectLst/>
                <a:latin typeface="Montserrat" panose="00000500000000000000" pitchFamily="2" charset="0"/>
              </a:rPr>
              <a:t>The B2B crowd </a:t>
            </a:r>
            <a:r>
              <a:rPr lang="en-US" b="0" i="0" u="none" strike="noStrike" dirty="0">
                <a:solidFill>
                  <a:schemeClr val="tx1">
                    <a:lumMod val="65000"/>
                    <a:lumOff val="35000"/>
                  </a:schemeClr>
                </a:solidFill>
                <a:effectLst/>
                <a:latin typeface="Montserrat" panose="00000500000000000000" pitchFamily="2" charset="0"/>
              </a:rPr>
              <a:t>prefers blogs and reviews</a:t>
            </a:r>
            <a:r>
              <a:rPr lang="en-US" b="0" i="0" dirty="0">
                <a:solidFill>
                  <a:schemeClr val="tx1">
                    <a:lumMod val="65000"/>
                    <a:lumOff val="35000"/>
                  </a:schemeClr>
                </a:solidFill>
                <a:effectLst/>
                <a:latin typeface="Montserrat" panose="00000500000000000000" pitchFamily="2" charset="0"/>
              </a:rPr>
              <a:t> </a:t>
            </a:r>
          </a:p>
          <a:p>
            <a:r>
              <a:rPr lang="en-US" b="0" i="0" dirty="0">
                <a:solidFill>
                  <a:schemeClr val="tx1">
                    <a:lumMod val="65000"/>
                    <a:lumOff val="35000"/>
                  </a:schemeClr>
                </a:solidFill>
                <a:effectLst/>
                <a:latin typeface="Montserrat" panose="00000500000000000000" pitchFamily="2" charset="0"/>
              </a:rPr>
              <a:t>90% of B2B marketers use Facebook and nearly 80% use LinkedIn as their </a:t>
            </a:r>
            <a:r>
              <a:rPr lang="en-US" b="0" i="0" u="none" strike="noStrike" dirty="0">
                <a:solidFill>
                  <a:schemeClr val="tx1">
                    <a:lumMod val="65000"/>
                    <a:lumOff val="35000"/>
                  </a:schemeClr>
                </a:solidFill>
                <a:effectLst/>
                <a:latin typeface="Montserrat" panose="00000500000000000000" pitchFamily="2" charset="0"/>
              </a:rPr>
              <a:t>primary social media channels</a:t>
            </a:r>
            <a:r>
              <a:rPr lang="en-US" b="0" i="0" dirty="0">
                <a:solidFill>
                  <a:schemeClr val="tx1">
                    <a:lumMod val="65000"/>
                    <a:lumOff val="35000"/>
                  </a:schemeClr>
                </a:solidFill>
                <a:effectLst/>
                <a:latin typeface="Montserrat" panose="00000500000000000000" pitchFamily="2" charset="0"/>
              </a:rPr>
              <a:t>. </a:t>
            </a:r>
          </a:p>
          <a:p>
            <a:r>
              <a:rPr lang="en-US" b="0" i="0" dirty="0">
                <a:solidFill>
                  <a:srgbClr val="666666"/>
                </a:solidFill>
                <a:effectLst/>
                <a:latin typeface="Montserrat" panose="00000500000000000000" pitchFamily="2" charset="0"/>
              </a:rPr>
              <a:t>content that helps their audience be more productive and successful with their businesses. </a:t>
            </a:r>
            <a:endParaRPr lang="en-US" dirty="0"/>
          </a:p>
        </p:txBody>
      </p:sp>
    </p:spTree>
    <p:extLst>
      <p:ext uri="{BB962C8B-B14F-4D97-AF65-F5344CB8AC3E}">
        <p14:creationId xmlns:p14="http://schemas.microsoft.com/office/powerpoint/2010/main" val="204063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1548232" y="1087121"/>
            <a:ext cx="8906408" cy="4622800"/>
          </a:xfrm>
        </p:spPr>
        <p:txBody>
          <a:bodyPr>
            <a:normAutofit fontScale="92500" lnSpcReduction="10000"/>
          </a:bodyPr>
          <a:lstStyle/>
          <a:p>
            <a:pPr algn="l"/>
            <a:r>
              <a:rPr lang="en-US" sz="2400" u="sng" dirty="0"/>
              <a:t>Week 1</a:t>
            </a:r>
          </a:p>
          <a:p>
            <a:pPr marL="342900" indent="-342900" algn="l">
              <a:buFont typeface="Arial" panose="020B0604020202020204" pitchFamily="34" charset="0"/>
              <a:buChar char="•"/>
            </a:pPr>
            <a:r>
              <a:rPr lang="en-US" sz="2400" dirty="0"/>
              <a:t>Research</a:t>
            </a:r>
          </a:p>
          <a:p>
            <a:pPr marL="342900" indent="-342900" algn="l">
              <a:buFont typeface="Arial" panose="020B0604020202020204" pitchFamily="34" charset="0"/>
              <a:buChar char="•"/>
            </a:pPr>
            <a:r>
              <a:rPr lang="en-US" sz="2400" dirty="0"/>
              <a:t>Audit</a:t>
            </a:r>
          </a:p>
          <a:p>
            <a:pPr algn="l"/>
            <a:r>
              <a:rPr lang="en-US" sz="2400" u="sng" dirty="0"/>
              <a:t>Week 2</a:t>
            </a:r>
          </a:p>
          <a:p>
            <a:pPr marL="342900" indent="-342900" algn="l">
              <a:buFont typeface="Arial" panose="020B0604020202020204" pitchFamily="34" charset="0"/>
              <a:buChar char="•"/>
            </a:pPr>
            <a:r>
              <a:rPr lang="en-US" sz="2400" dirty="0"/>
              <a:t>Branding</a:t>
            </a:r>
          </a:p>
          <a:p>
            <a:pPr marL="342900" indent="-342900" algn="l">
              <a:buFont typeface="Arial" panose="020B0604020202020204" pitchFamily="34" charset="0"/>
              <a:buChar char="•"/>
            </a:pPr>
            <a:r>
              <a:rPr lang="en-US" sz="2400" dirty="0"/>
              <a:t>Goals and Objectives</a:t>
            </a:r>
          </a:p>
          <a:p>
            <a:pPr marL="342900" indent="-342900" algn="l">
              <a:buFont typeface="Arial" panose="020B0604020202020204" pitchFamily="34" charset="0"/>
              <a:buChar char="•"/>
            </a:pPr>
            <a:r>
              <a:rPr lang="en-US" sz="2400" dirty="0"/>
              <a:t>Platforms and Content</a:t>
            </a:r>
          </a:p>
          <a:p>
            <a:pPr algn="l"/>
            <a:r>
              <a:rPr lang="en-US" sz="2400" u="sng" dirty="0"/>
              <a:t>Week 3</a:t>
            </a:r>
          </a:p>
          <a:p>
            <a:pPr marL="342900" indent="-342900" algn="l">
              <a:buFont typeface="Arial" panose="020B0604020202020204" pitchFamily="34" charset="0"/>
              <a:buChar char="•"/>
            </a:pPr>
            <a:r>
              <a:rPr lang="en-US" sz="2400" dirty="0"/>
              <a:t>Buyer Personas</a:t>
            </a:r>
          </a:p>
          <a:p>
            <a:pPr marL="342900" indent="-342900" algn="l">
              <a:buFont typeface="Arial" panose="020B0604020202020204" pitchFamily="34" charset="0"/>
              <a:buChar char="•"/>
            </a:pPr>
            <a:r>
              <a:rPr lang="en-US" sz="2400" dirty="0"/>
              <a:t>Content Marketing</a:t>
            </a:r>
          </a:p>
          <a:p>
            <a:pPr algn="l"/>
            <a:r>
              <a:rPr lang="en-US" sz="2400" u="sng" dirty="0"/>
              <a:t>Week 4</a:t>
            </a:r>
          </a:p>
          <a:p>
            <a:pPr marL="342900" indent="-342900" algn="l">
              <a:buFont typeface="Arial" panose="020B0604020202020204" pitchFamily="34" charset="0"/>
              <a:buChar char="•"/>
            </a:pPr>
            <a:r>
              <a:rPr lang="en-US" sz="2400" dirty="0"/>
              <a:t>Analytics</a:t>
            </a:r>
          </a:p>
          <a:p>
            <a:pPr marL="342900" indent="-342900" algn="l">
              <a:buFont typeface="Arial" panose="020B0604020202020204" pitchFamily="34" charset="0"/>
              <a:buChar char="•"/>
            </a:pPr>
            <a:r>
              <a:rPr lang="en-US" sz="2400" dirty="0"/>
              <a:t>Types of Advertising</a:t>
            </a:r>
          </a:p>
          <a:p>
            <a:pPr algn="l"/>
            <a:endParaRPr lang="en-US" sz="2400" dirty="0"/>
          </a:p>
          <a:p>
            <a:pPr algn="l"/>
            <a:endParaRPr lang="en-US" sz="2400" dirty="0"/>
          </a:p>
          <a:p>
            <a:pPr algn="l"/>
            <a:endParaRPr lang="en-US" sz="2400" dirty="0"/>
          </a:p>
          <a:p>
            <a:pPr marL="457200" lvl="0" indent="-457200" algn="l">
              <a:buFont typeface="Arial" panose="020B0604020202020204" pitchFamily="34" charset="0"/>
              <a:buChar char="•"/>
            </a:pPr>
            <a:endParaRPr lang="en-US" sz="2400" dirty="0"/>
          </a:p>
          <a:p>
            <a:pPr algn="l"/>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3"/>
          <a:stretch>
            <a:fillRect/>
          </a:stretch>
        </p:blipFill>
        <p:spPr>
          <a:xfrm>
            <a:off x="10343703" y="416854"/>
            <a:ext cx="1635466" cy="1635466"/>
          </a:xfrm>
          <a:prstGeom prst="rect">
            <a:avLst/>
          </a:prstGeom>
        </p:spPr>
      </p:pic>
      <p:sp>
        <p:nvSpPr>
          <p:cNvPr id="2" name="TextBox 1">
            <a:extLst>
              <a:ext uri="{FF2B5EF4-FFF2-40B4-BE49-F238E27FC236}">
                <a16:creationId xmlns:a16="http://schemas.microsoft.com/office/drawing/2014/main" id="{E592F883-4089-4912-8161-901D29B6A336}"/>
              </a:ext>
            </a:extLst>
          </p:cNvPr>
          <p:cNvSpPr txBox="1"/>
          <p:nvPr/>
        </p:nvSpPr>
        <p:spPr>
          <a:xfrm>
            <a:off x="5761203" y="3105834"/>
            <a:ext cx="5315173" cy="646331"/>
          </a:xfrm>
          <a:prstGeom prst="rect">
            <a:avLst/>
          </a:prstGeom>
          <a:noFill/>
        </p:spPr>
        <p:txBody>
          <a:bodyPr wrap="none" rtlCol="0">
            <a:spAutoFit/>
          </a:bodyPr>
          <a:lstStyle/>
          <a:p>
            <a:pPr algn="ctr"/>
            <a:r>
              <a:rPr lang="en-US" sz="3600" b="1" dirty="0">
                <a:solidFill>
                  <a:schemeClr val="bg1"/>
                </a:solidFill>
                <a:latin typeface="Bell MT" panose="02020503060305020303" pitchFamily="18" charset="0"/>
              </a:rPr>
              <a:t>Overview of the 4 Weeks</a:t>
            </a:r>
          </a:p>
        </p:txBody>
      </p:sp>
      <p:pic>
        <p:nvPicPr>
          <p:cNvPr id="6" name="Picture 5">
            <a:extLst>
              <a:ext uri="{FF2B5EF4-FFF2-40B4-BE49-F238E27FC236}">
                <a16:creationId xmlns:a16="http://schemas.microsoft.com/office/drawing/2014/main" id="{5F7D81CB-8738-412B-B3FD-C43CA61C02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72427" y="3979203"/>
            <a:ext cx="1669454" cy="1503680"/>
          </a:xfrm>
          <a:prstGeom prst="rect">
            <a:avLst/>
          </a:prstGeom>
        </p:spPr>
      </p:pic>
      <p:sp>
        <p:nvSpPr>
          <p:cNvPr id="10" name="Right Brace 9">
            <a:extLst>
              <a:ext uri="{FF2B5EF4-FFF2-40B4-BE49-F238E27FC236}">
                <a16:creationId xmlns:a16="http://schemas.microsoft.com/office/drawing/2014/main" id="{A93B80AF-E324-4FDC-A5F6-BBCE147F00FE}"/>
              </a:ext>
            </a:extLst>
          </p:cNvPr>
          <p:cNvSpPr/>
          <p:nvPr/>
        </p:nvSpPr>
        <p:spPr>
          <a:xfrm>
            <a:off x="4852516" y="1036321"/>
            <a:ext cx="885081" cy="4785358"/>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4852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930400" y="1214983"/>
            <a:ext cx="3698240" cy="899160"/>
          </a:xfrm>
        </p:spPr>
        <p:txBody>
          <a:bodyPr/>
          <a:lstStyle/>
          <a:p>
            <a:r>
              <a:rPr lang="en-US" u="sng" dirty="0"/>
              <a:t>Influencers</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447799" y="2155054"/>
            <a:ext cx="6324601" cy="3581400"/>
          </a:xfrm>
        </p:spPr>
        <p:txBody>
          <a:bodyPr>
            <a:normAutofit/>
          </a:bodyPr>
          <a:lstStyle/>
          <a:p>
            <a:r>
              <a:rPr lang="en-US" dirty="0"/>
              <a:t>A </a:t>
            </a:r>
            <a:r>
              <a:rPr lang="en-US" b="1" dirty="0"/>
              <a:t>Social Media Influencer</a:t>
            </a:r>
            <a:r>
              <a:rPr lang="en-US" dirty="0"/>
              <a:t> is a user on </a:t>
            </a:r>
            <a:r>
              <a:rPr lang="en-US" b="1" dirty="0"/>
              <a:t>social media</a:t>
            </a:r>
            <a:r>
              <a:rPr lang="en-US" dirty="0"/>
              <a:t> who has established credibility in a specific industry. They have access to a large audience and can persuade others by virtue of their authenticity and reach. </a:t>
            </a:r>
          </a:p>
          <a:p>
            <a:endParaRPr lang="en-US" dirty="0"/>
          </a:p>
          <a:p>
            <a:r>
              <a:rPr lang="en-US" dirty="0"/>
              <a:t>Influencers integrate products and services into their lives just like the rest of us, making what they promote seem special, but also relatable.</a:t>
            </a:r>
          </a:p>
        </p:txBody>
      </p:sp>
      <p:pic>
        <p:nvPicPr>
          <p:cNvPr id="4" name="Picture 3">
            <a:hlinkClick r:id="rId2"/>
            <a:extLst>
              <a:ext uri="{FF2B5EF4-FFF2-40B4-BE49-F238E27FC236}">
                <a16:creationId xmlns:a16="http://schemas.microsoft.com/office/drawing/2014/main" id="{E5EBB732-4720-4A4C-BEA1-62B10427004C}"/>
              </a:ext>
            </a:extLst>
          </p:cNvPr>
          <p:cNvPicPr>
            <a:picLocks noChangeAspect="1"/>
          </p:cNvPicPr>
          <p:nvPr/>
        </p:nvPicPr>
        <p:blipFill>
          <a:blip r:embed="rId3"/>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descr="Influencer Marketing: A Beginner's Guide On What It Is and How to ...">
            <a:extLst>
              <a:ext uri="{FF2B5EF4-FFF2-40B4-BE49-F238E27FC236}">
                <a16:creationId xmlns:a16="http://schemas.microsoft.com/office/drawing/2014/main" id="{119FB5AE-4AB3-4E1C-8EB5-36F7950C94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 b="15641"/>
          <a:stretch/>
        </p:blipFill>
        <p:spPr bwMode="auto">
          <a:xfrm>
            <a:off x="7542784" y="170498"/>
            <a:ext cx="4392675" cy="274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1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85344F-370F-4CA0-A9E8-99E7FCE59DA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400"/>
                    </a14:imgEffect>
                    <a14:imgEffect>
                      <a14:saturation sat="12000"/>
                    </a14:imgEffect>
                  </a14:imgLayer>
                </a14:imgProps>
              </a:ext>
              <a:ext uri="{837473B0-CC2E-450A-ABE3-18F120FF3D39}">
                <a1611:picAttrSrcUrl xmlns:a1611="http://schemas.microsoft.com/office/drawing/2016/11/main" r:id="rId4"/>
              </a:ext>
            </a:extLst>
          </a:blip>
          <a:stretch>
            <a:fillRect/>
          </a:stretch>
        </p:blipFill>
        <p:spPr>
          <a:xfrm>
            <a:off x="5302264" y="0"/>
            <a:ext cx="7012582" cy="6858000"/>
          </a:xfrm>
          <a:prstGeom prst="rect">
            <a:avLst/>
          </a:prstGeom>
        </p:spPr>
      </p:pic>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10358" y="228063"/>
            <a:ext cx="9601200" cy="1485900"/>
          </a:xfrm>
        </p:spPr>
        <p:txBody>
          <a:bodyPr>
            <a:normAutofit/>
          </a:bodyPr>
          <a:lstStyle/>
          <a:p>
            <a:r>
              <a:rPr lang="en-US" sz="5400" b="1" u="sng" dirty="0"/>
              <a:t>Influencers</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10358" y="1068651"/>
            <a:ext cx="5191906" cy="3581400"/>
          </a:xfrm>
        </p:spPr>
        <p:txBody>
          <a:bodyPr>
            <a:noAutofit/>
          </a:bodyPr>
          <a:lstStyle/>
          <a:p>
            <a:r>
              <a:rPr lang="en-US" sz="3200" b="1" dirty="0"/>
              <a:t>For example, if you’re trying to find a social media influencer on grilling and barbecuing, you’ll want people such as:</a:t>
            </a:r>
          </a:p>
          <a:p>
            <a:pPr lvl="1"/>
            <a:r>
              <a:rPr lang="en-US" sz="2400" b="1" dirty="0"/>
              <a:t>Food critics in the industry</a:t>
            </a:r>
          </a:p>
          <a:p>
            <a:pPr lvl="1"/>
            <a:r>
              <a:rPr lang="en-US" sz="2400" b="1" dirty="0"/>
              <a:t>People with popular outdoor cooking Instagram accounts</a:t>
            </a:r>
          </a:p>
          <a:p>
            <a:pPr lvl="1"/>
            <a:r>
              <a:rPr lang="en-US" sz="2400" b="1" dirty="0"/>
              <a:t>Grilling bloggers who write for major recipe sites</a:t>
            </a:r>
          </a:p>
          <a:p>
            <a:pPr lvl="1"/>
            <a:r>
              <a:rPr lang="en-US" sz="2400" b="1" dirty="0"/>
              <a:t>Grill and barbecue pit builders</a:t>
            </a:r>
          </a:p>
          <a:p>
            <a:pPr lvl="1"/>
            <a:r>
              <a:rPr lang="en-US" sz="2400" b="1" dirty="0"/>
              <a:t>Ribs and barbecue contest judges</a:t>
            </a:r>
          </a:p>
        </p:txBody>
      </p:sp>
    </p:spTree>
    <p:extLst>
      <p:ext uri="{BB962C8B-B14F-4D97-AF65-F5344CB8AC3E}">
        <p14:creationId xmlns:p14="http://schemas.microsoft.com/office/powerpoint/2010/main" val="244989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129862" y="178663"/>
            <a:ext cx="11062138" cy="942883"/>
          </a:xfrm>
        </p:spPr>
        <p:txBody>
          <a:bodyPr/>
          <a:lstStyle/>
          <a:p>
            <a:r>
              <a:rPr lang="en-US" dirty="0"/>
              <a:t>If there’s an industry, there’s an </a:t>
            </a:r>
            <a:r>
              <a:rPr lang="en-US" b="1" u="sng" dirty="0">
                <a:solidFill>
                  <a:srgbClr val="0070C0"/>
                </a:solidFill>
              </a:rPr>
              <a:t>Influencer</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374226" y="926329"/>
            <a:ext cx="9601200" cy="3581400"/>
          </a:xfrm>
        </p:spPr>
        <p:txBody>
          <a:bodyPr>
            <a:noAutofit/>
          </a:bodyPr>
          <a:lstStyle/>
          <a:p>
            <a:r>
              <a:rPr lang="en-US" dirty="0"/>
              <a:t>Some industries lend themselves more naturally to influencer marketing than others. Beauty and fitness, gaming, health, fashion, and travel are some examples. But just about any industry can benefit from influencer marketing.</a:t>
            </a:r>
          </a:p>
          <a:p>
            <a:r>
              <a:rPr lang="en-US" dirty="0">
                <a:hlinkClick r:id="rId2"/>
              </a:rPr>
              <a:t>AdWeek</a:t>
            </a:r>
            <a:r>
              <a:rPr lang="en-US" dirty="0"/>
              <a:t> lists the most popular verticals among influencers as follows:</a:t>
            </a:r>
          </a:p>
          <a:p>
            <a:r>
              <a:rPr lang="en-US" dirty="0"/>
              <a:t>Fashion and apparel (36%)</a:t>
            </a:r>
          </a:p>
          <a:p>
            <a:r>
              <a:rPr lang="en-US" dirty="0"/>
              <a:t>Food and beverage (25%)</a:t>
            </a:r>
          </a:p>
          <a:p>
            <a:r>
              <a:rPr lang="en-US" dirty="0"/>
              <a:t>Beauty (23%)</a:t>
            </a:r>
          </a:p>
          <a:p>
            <a:r>
              <a:rPr lang="en-US" dirty="0"/>
              <a:t>Fitness (7%)</a:t>
            </a:r>
          </a:p>
          <a:p>
            <a:r>
              <a:rPr lang="en-US" dirty="0"/>
              <a:t>Retail (4%)</a:t>
            </a:r>
          </a:p>
          <a:p>
            <a:r>
              <a:rPr lang="en-US" dirty="0"/>
              <a:t>Travel and hospitality (2%)</a:t>
            </a:r>
          </a:p>
          <a:p>
            <a:r>
              <a:rPr lang="en-US" dirty="0"/>
              <a:t>Technology (1%)</a:t>
            </a:r>
          </a:p>
          <a:p>
            <a:r>
              <a:rPr lang="en-US" dirty="0"/>
              <a:t>Finance (1%)</a:t>
            </a:r>
          </a:p>
        </p:txBody>
      </p:sp>
      <p:pic>
        <p:nvPicPr>
          <p:cNvPr id="4" name="Picture 3">
            <a:hlinkClick r:id="rId3"/>
            <a:extLst>
              <a:ext uri="{FF2B5EF4-FFF2-40B4-BE49-F238E27FC236}">
                <a16:creationId xmlns:a16="http://schemas.microsoft.com/office/drawing/2014/main" id="{E5EBB732-4720-4A4C-BEA1-62B10427004C}"/>
              </a:ext>
            </a:extLst>
          </p:cNvPr>
          <p:cNvPicPr>
            <a:picLocks noChangeAspect="1"/>
          </p:cNvPicPr>
          <p:nvPr/>
        </p:nvPicPr>
        <p:blipFill>
          <a:blip r:embed="rId4"/>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31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1548232" y="1087121"/>
            <a:ext cx="8906408" cy="4622800"/>
          </a:xfrm>
        </p:spPr>
        <p:txBody>
          <a:bodyPr>
            <a:normAutofit/>
          </a:bodyPr>
          <a:lstStyle/>
          <a:p>
            <a:pPr algn="l"/>
            <a:endParaRPr lang="en-US" sz="2400" b="1" u="sng" dirty="0"/>
          </a:p>
          <a:p>
            <a:pPr algn="l"/>
            <a:r>
              <a:rPr lang="en-US" sz="2400" b="1" u="sng" dirty="0"/>
              <a:t>Agenda – Session 1 - </a:t>
            </a:r>
            <a:r>
              <a:rPr lang="en-US" sz="2400" b="1" dirty="0">
                <a:effectLst/>
                <a:ea typeface="Calibri" panose="020F0502020204030204" pitchFamily="34" charset="0"/>
              </a:rPr>
              <a:t>Generating Knowledge for use in Social Media for Small Business Marketing</a:t>
            </a:r>
          </a:p>
          <a:p>
            <a:pPr algn="l"/>
            <a:endParaRPr lang="en-US" sz="2400" b="1" u="sng" dirty="0"/>
          </a:p>
          <a:p>
            <a:pPr marL="457200" indent="-457200" algn="l">
              <a:buFont typeface="+mj-lt"/>
              <a:buAutoNum type="arabicPeriod"/>
            </a:pPr>
            <a:r>
              <a:rPr lang="en-US" sz="2400" dirty="0"/>
              <a:t>Introductions</a:t>
            </a:r>
          </a:p>
          <a:p>
            <a:pPr marL="457200" indent="-457200" algn="l">
              <a:buFont typeface="+mj-lt"/>
              <a:buAutoNum type="arabicPeriod"/>
            </a:pPr>
            <a:r>
              <a:rPr lang="en-US" sz="2400" dirty="0"/>
              <a:t>Social Media Listening and Research</a:t>
            </a:r>
          </a:p>
          <a:p>
            <a:pPr marL="457200" indent="-457200" algn="l">
              <a:buFont typeface="+mj-lt"/>
              <a:buAutoNum type="arabicPeriod"/>
            </a:pPr>
            <a:r>
              <a:rPr lang="en-US" sz="2400" dirty="0"/>
              <a:t>The Social Media Audit</a:t>
            </a:r>
          </a:p>
          <a:p>
            <a:pPr marL="457200" indent="-457200" algn="l">
              <a:buFont typeface="+mj-lt"/>
              <a:buAutoNum type="arabicPeriod"/>
            </a:pPr>
            <a:r>
              <a:rPr lang="en-US" sz="2400" dirty="0"/>
              <a:t>Hashtags, Keywords and Influencers</a:t>
            </a:r>
          </a:p>
          <a:p>
            <a:pPr marL="457200" indent="-457200" algn="l">
              <a:buFont typeface="+mj-lt"/>
              <a:buAutoNum type="arabicPeriod"/>
            </a:pPr>
            <a:r>
              <a:rPr lang="en-US" sz="2400" dirty="0"/>
              <a:t>Understanding Social Platforms</a:t>
            </a:r>
          </a:p>
          <a:p>
            <a:pPr marL="457200" lvl="0" indent="-457200" algn="l">
              <a:buFont typeface="Arial" panose="020B0604020202020204" pitchFamily="34" charset="0"/>
              <a:buChar char="•"/>
            </a:pPr>
            <a:endParaRPr lang="en-US" sz="2400" dirty="0"/>
          </a:p>
          <a:p>
            <a:pPr algn="l"/>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3"/>
          <a:stretch>
            <a:fillRect/>
          </a:stretch>
        </p:blipFill>
        <p:spPr>
          <a:xfrm>
            <a:off x="10454640" y="447334"/>
            <a:ext cx="1665946" cy="1665946"/>
          </a:xfrm>
          <a:prstGeom prst="rect">
            <a:avLst/>
          </a:prstGeom>
        </p:spPr>
      </p:pic>
    </p:spTree>
    <p:extLst>
      <p:ext uri="{BB962C8B-B14F-4D97-AF65-F5344CB8AC3E}">
        <p14:creationId xmlns:p14="http://schemas.microsoft.com/office/powerpoint/2010/main" val="132474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BFC5-F5B8-4ACA-8E40-F61B27723BB5}"/>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01A698E8-E4BA-4833-99ED-A2F593156436}"/>
              </a:ext>
            </a:extLst>
          </p:cNvPr>
          <p:cNvSpPr>
            <a:spLocks noGrp="1"/>
          </p:cNvSpPr>
          <p:nvPr>
            <p:ph idx="1"/>
          </p:nvPr>
        </p:nvSpPr>
        <p:spPr>
          <a:xfrm>
            <a:off x="1371600" y="2286000"/>
            <a:ext cx="7019925" cy="3581400"/>
          </a:xfrm>
        </p:spPr>
        <p:txBody>
          <a:bodyPr/>
          <a:lstStyle/>
          <a:p>
            <a:r>
              <a:rPr lang="en-US" dirty="0"/>
              <a:t>Link to Polls - </a:t>
            </a:r>
            <a:r>
              <a:rPr lang="en-US" b="0" i="0" u="none" strike="noStrike" dirty="0">
                <a:solidFill>
                  <a:srgbClr val="007ACC"/>
                </a:solidFill>
                <a:effectLst/>
                <a:latin typeface="Source Sans Pro" panose="020B0503030403020204" pitchFamily="34" charset="0"/>
                <a:hlinkClick r:id="rId2"/>
              </a:rPr>
              <a:t>PollEv.com/kellieemrich149</a:t>
            </a:r>
            <a:endParaRPr lang="en-US" dirty="0"/>
          </a:p>
          <a:p>
            <a:endParaRPr lang="en-US" dirty="0"/>
          </a:p>
          <a:p>
            <a:r>
              <a:rPr lang="en-US" dirty="0"/>
              <a:t>Let’s get on LinkedIn - https://www.linkedin.com/in/kellieemrich/</a:t>
            </a:r>
          </a:p>
        </p:txBody>
      </p:sp>
      <p:pic>
        <p:nvPicPr>
          <p:cNvPr id="5" name="Picture 4" descr="Icon&#10;&#10;Description automatically generated">
            <a:extLst>
              <a:ext uri="{FF2B5EF4-FFF2-40B4-BE49-F238E27FC236}">
                <a16:creationId xmlns:a16="http://schemas.microsoft.com/office/drawing/2014/main" id="{7915226F-CCD4-4CBD-9615-F1D7760115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62975" y="0"/>
            <a:ext cx="3495675" cy="3495675"/>
          </a:xfrm>
          <a:prstGeom prst="rect">
            <a:avLst/>
          </a:prstGeom>
        </p:spPr>
      </p:pic>
    </p:spTree>
    <p:extLst>
      <p:ext uri="{BB962C8B-B14F-4D97-AF65-F5344CB8AC3E}">
        <p14:creationId xmlns:p14="http://schemas.microsoft.com/office/powerpoint/2010/main" val="385639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17E2-8AEB-448B-8B85-58C9F269AA22}"/>
              </a:ext>
            </a:extLst>
          </p:cNvPr>
          <p:cNvSpPr>
            <a:spLocks noGrp="1"/>
          </p:cNvSpPr>
          <p:nvPr>
            <p:ph type="title"/>
          </p:nvPr>
        </p:nvSpPr>
        <p:spPr/>
        <p:txBody>
          <a:bodyPr>
            <a:normAutofit/>
          </a:bodyPr>
          <a:lstStyle/>
          <a:p>
            <a:r>
              <a:rPr lang="en-US" dirty="0"/>
              <a:t>LinkedIn</a:t>
            </a:r>
            <a:br>
              <a:rPr lang="en-US" dirty="0"/>
            </a:br>
            <a:r>
              <a:rPr lang="en-US" sz="3600" dirty="0">
                <a:hlinkClick r:id="rId2"/>
              </a:rPr>
              <a:t>https://www.thesocialprof.com/linkedin.html</a:t>
            </a:r>
            <a:endParaRPr lang="en-US" dirty="0"/>
          </a:p>
        </p:txBody>
      </p:sp>
      <p:sp>
        <p:nvSpPr>
          <p:cNvPr id="3" name="Content Placeholder 2">
            <a:extLst>
              <a:ext uri="{FF2B5EF4-FFF2-40B4-BE49-F238E27FC236}">
                <a16:creationId xmlns:a16="http://schemas.microsoft.com/office/drawing/2014/main" id="{B0929B0D-26E0-4A6B-AB7C-E02A012B728A}"/>
              </a:ext>
            </a:extLst>
          </p:cNvPr>
          <p:cNvSpPr>
            <a:spLocks noGrp="1"/>
          </p:cNvSpPr>
          <p:nvPr>
            <p:ph idx="1"/>
          </p:nvPr>
        </p:nvSpPr>
        <p:spPr/>
        <p:txBody>
          <a:bodyPr/>
          <a:lstStyle/>
          <a:p>
            <a:pPr algn="l"/>
            <a:r>
              <a:rPr lang="en-US" i="0" dirty="0">
                <a:solidFill>
                  <a:srgbClr val="111111"/>
                </a:solidFill>
                <a:effectLst/>
                <a:latin typeface="Source Sans Pro" panose="020B0503030403020204" pitchFamily="34" charset="0"/>
              </a:rPr>
              <a:t>LinkedIn has </a:t>
            </a:r>
            <a:r>
              <a:rPr lang="en-US" i="0" u="none" strike="noStrike" dirty="0">
                <a:solidFill>
                  <a:srgbClr val="2F6B9A"/>
                </a:solidFill>
                <a:effectLst/>
                <a:latin typeface="Source Sans Pro" panose="020B0503030403020204" pitchFamily="34" charset="0"/>
              </a:rPr>
              <a:t>722 million members</a:t>
            </a:r>
          </a:p>
          <a:p>
            <a:pPr algn="l"/>
            <a:r>
              <a:rPr lang="en-US" i="0" dirty="0">
                <a:solidFill>
                  <a:srgbClr val="111111"/>
                </a:solidFill>
                <a:effectLst/>
                <a:latin typeface="Source Sans Pro" panose="020B0503030403020204" pitchFamily="34" charset="0"/>
              </a:rPr>
              <a:t>More than </a:t>
            </a:r>
            <a:r>
              <a:rPr lang="en-US" i="0" u="none" strike="noStrike" dirty="0">
                <a:solidFill>
                  <a:srgbClr val="2F6B9A"/>
                </a:solidFill>
                <a:effectLst/>
                <a:latin typeface="Source Sans Pro" panose="020B0503030403020204" pitchFamily="34" charset="0"/>
              </a:rPr>
              <a:t>30 million</a:t>
            </a:r>
            <a:r>
              <a:rPr lang="en-US" i="0" dirty="0">
                <a:solidFill>
                  <a:srgbClr val="111111"/>
                </a:solidFill>
                <a:effectLst/>
                <a:latin typeface="Source Sans Pro" panose="020B0503030403020204" pitchFamily="34" charset="0"/>
              </a:rPr>
              <a:t> companies use LinkedIn for business.</a:t>
            </a:r>
          </a:p>
          <a:p>
            <a:r>
              <a:rPr lang="en-US" i="0" dirty="0">
                <a:solidFill>
                  <a:srgbClr val="111111"/>
                </a:solidFill>
                <a:effectLst/>
                <a:latin typeface="Source Sans Pro" panose="020B0503030403020204" pitchFamily="34" charset="0"/>
              </a:rPr>
              <a:t>LinkedIn saw a </a:t>
            </a:r>
            <a:r>
              <a:rPr lang="en-US" i="0" u="none" strike="noStrike" dirty="0">
                <a:solidFill>
                  <a:srgbClr val="2F6B9A"/>
                </a:solidFill>
                <a:effectLst/>
                <a:latin typeface="Source Sans Pro" panose="020B0503030403020204" pitchFamily="34" charset="0"/>
              </a:rPr>
              <a:t>55% increase in conversations</a:t>
            </a:r>
            <a:r>
              <a:rPr lang="en-US" i="0" dirty="0">
                <a:solidFill>
                  <a:srgbClr val="111111"/>
                </a:solidFill>
                <a:effectLst/>
                <a:latin typeface="Source Sans Pro" panose="020B0503030403020204" pitchFamily="34" charset="0"/>
              </a:rPr>
              <a:t> among connections in 2020</a:t>
            </a:r>
          </a:p>
          <a:p>
            <a:r>
              <a:rPr lang="en-US" i="0" dirty="0">
                <a:solidFill>
                  <a:srgbClr val="111111"/>
                </a:solidFill>
                <a:effectLst/>
                <a:latin typeface="Source Sans Pro" panose="020B0503030403020204" pitchFamily="34" charset="0"/>
              </a:rPr>
              <a:t>Content creation on LinkedIn </a:t>
            </a:r>
            <a:r>
              <a:rPr lang="en-US" i="0" u="none" strike="noStrike" dirty="0">
                <a:solidFill>
                  <a:srgbClr val="2F6B9A"/>
                </a:solidFill>
                <a:effectLst/>
                <a:latin typeface="Source Sans Pro" panose="020B0503030403020204" pitchFamily="34" charset="0"/>
              </a:rPr>
              <a:t>increased 60% in 2020</a:t>
            </a:r>
          </a:p>
          <a:p>
            <a:r>
              <a:rPr lang="en-US" dirty="0">
                <a:solidFill>
                  <a:schemeClr val="tx1"/>
                </a:solidFill>
                <a:latin typeface="Source Sans Pro" panose="020B0503030403020204" pitchFamily="34" charset="0"/>
              </a:rPr>
              <a:t>LinkedIn the #1 Research Tool for Professional Connections</a:t>
            </a:r>
            <a:endParaRPr lang="en-US" i="0" dirty="0">
              <a:solidFill>
                <a:schemeClr val="tx1"/>
              </a:solidFill>
              <a:effectLst/>
              <a:latin typeface="Source Sans Pro" panose="020B0503030403020204" pitchFamily="34" charset="0"/>
            </a:endParaRPr>
          </a:p>
          <a:p>
            <a:pPr marL="0" indent="0">
              <a:buNone/>
            </a:pPr>
            <a:endParaRPr lang="en-US" dirty="0"/>
          </a:p>
        </p:txBody>
      </p:sp>
    </p:spTree>
    <p:extLst>
      <p:ext uri="{BB962C8B-B14F-4D97-AF65-F5344CB8AC3E}">
        <p14:creationId xmlns:p14="http://schemas.microsoft.com/office/powerpoint/2010/main" val="295134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371600" y="685800"/>
            <a:ext cx="6390640" cy="1485900"/>
          </a:xfrm>
        </p:spPr>
        <p:txBody>
          <a:bodyPr/>
          <a:lstStyle/>
          <a:p>
            <a:r>
              <a:rPr lang="en-US" dirty="0"/>
              <a:t>Research and Listening On Social Media</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p:txBody>
          <a:bodyPr>
            <a:normAutofit fontScale="70000" lnSpcReduction="20000"/>
          </a:bodyPr>
          <a:lstStyle/>
          <a:p>
            <a:r>
              <a:rPr lang="en-US" sz="2400" dirty="0"/>
              <a:t>Researching and listening is the first step in social media marketing. </a:t>
            </a:r>
          </a:p>
          <a:p>
            <a:r>
              <a:rPr lang="en-US" sz="2400" dirty="0"/>
              <a:t>Provides intelligence and insight into Industry and potential customers. </a:t>
            </a:r>
          </a:p>
          <a:p>
            <a:r>
              <a:rPr lang="en-US" sz="2400" dirty="0"/>
              <a:t>You then develop a social media strategy with relevant, personalized, and engaging content. </a:t>
            </a:r>
          </a:p>
          <a:p>
            <a:r>
              <a:rPr lang="en-US" sz="2400" dirty="0"/>
              <a:t>Social listening allows you to track and analyze conversations about your audience, and industry online.</a:t>
            </a:r>
            <a:r>
              <a:rPr lang="en-US" dirty="0"/>
              <a:t> </a:t>
            </a:r>
          </a:p>
          <a:p>
            <a:pPr lvl="1"/>
            <a:r>
              <a:rPr lang="en-US" sz="2400" dirty="0"/>
              <a:t>To solve problems</a:t>
            </a:r>
          </a:p>
          <a:p>
            <a:pPr lvl="1"/>
            <a:r>
              <a:rPr lang="en-US" sz="2400" dirty="0"/>
              <a:t>To find out what they care about</a:t>
            </a:r>
          </a:p>
          <a:p>
            <a:pPr lvl="1"/>
            <a:r>
              <a:rPr lang="en-US" sz="2400" dirty="0"/>
              <a:t>To discover what information, they need</a:t>
            </a:r>
          </a:p>
          <a:p>
            <a:pPr lvl="1"/>
            <a:r>
              <a:rPr lang="en-US" sz="2400" dirty="0"/>
              <a:t>To see what they are responding to and asking for</a:t>
            </a:r>
          </a:p>
          <a:p>
            <a:pPr lvl="1"/>
            <a:r>
              <a:rPr lang="en-US" sz="2400" dirty="0"/>
              <a:t>Understand behaviors and trends</a:t>
            </a:r>
          </a:p>
          <a:p>
            <a:pPr lvl="1"/>
            <a:r>
              <a:rPr lang="en-US" sz="2400" dirty="0"/>
              <a:t>Research Competitors</a:t>
            </a:r>
          </a:p>
          <a:p>
            <a:endParaRPr lang="en-US" dirty="0"/>
          </a:p>
        </p:txBody>
      </p:sp>
      <p:pic>
        <p:nvPicPr>
          <p:cNvPr id="4" name="Picture 3">
            <a:hlinkClick r:id="rId2"/>
            <a:extLst>
              <a:ext uri="{FF2B5EF4-FFF2-40B4-BE49-F238E27FC236}">
                <a16:creationId xmlns:a16="http://schemas.microsoft.com/office/drawing/2014/main" id="{E5EBB732-4720-4A4C-BEA1-62B10427004C}"/>
              </a:ext>
            </a:extLst>
          </p:cNvPr>
          <p:cNvPicPr>
            <a:picLocks noChangeAspect="1"/>
          </p:cNvPicPr>
          <p:nvPr/>
        </p:nvPicPr>
        <p:blipFill>
          <a:blip r:embed="rId3"/>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Image result for why start with social media listening">
            <a:extLst>
              <a:ext uri="{FF2B5EF4-FFF2-40B4-BE49-F238E27FC236}">
                <a16:creationId xmlns:a16="http://schemas.microsoft.com/office/drawing/2014/main" id="{61E92705-107D-488B-B040-287107577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3981" y="4223209"/>
            <a:ext cx="3978019" cy="2634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588ED3-472B-45E5-B236-8F781EC511A3}"/>
              </a:ext>
            </a:extLst>
          </p:cNvPr>
          <p:cNvSpPr txBox="1"/>
          <p:nvPr/>
        </p:nvSpPr>
        <p:spPr>
          <a:xfrm>
            <a:off x="8696960" y="474524"/>
            <a:ext cx="2885440" cy="1754326"/>
          </a:xfrm>
          <a:prstGeom prst="rect">
            <a:avLst/>
          </a:prstGeom>
          <a:noFill/>
          <a:ln w="63500">
            <a:gradFill flip="none" rotWithShape="1">
              <a:gsLst>
                <a:gs pos="0">
                  <a:srgbClr val="F3F5FB">
                    <a:alpha val="16863"/>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txBody>
          <a:bodyPr wrap="square" rtlCol="0">
            <a:spAutoFit/>
          </a:bodyPr>
          <a:lstStyle/>
          <a:p>
            <a:pPr algn="ctr"/>
            <a:r>
              <a:rPr lang="en-US" dirty="0"/>
              <a:t>80% of social media marketing is providing content, and it’s imperative you intimately get to know your audience. </a:t>
            </a:r>
          </a:p>
          <a:p>
            <a:endParaRPr lang="en-US" dirty="0"/>
          </a:p>
        </p:txBody>
      </p:sp>
    </p:spTree>
    <p:extLst>
      <p:ext uri="{BB962C8B-B14F-4D97-AF65-F5344CB8AC3E}">
        <p14:creationId xmlns:p14="http://schemas.microsoft.com/office/powerpoint/2010/main" val="35262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447799" y="111107"/>
            <a:ext cx="9601200" cy="648479"/>
          </a:xfrm>
        </p:spPr>
        <p:txBody>
          <a:bodyPr>
            <a:normAutofit fontScale="90000"/>
          </a:bodyPr>
          <a:lstStyle/>
          <a:p>
            <a:r>
              <a:rPr lang="en-US" dirty="0">
                <a:solidFill>
                  <a:schemeClr val="tx1"/>
                </a:solidFill>
              </a:rPr>
              <a:t>What to Research:</a:t>
            </a:r>
            <a:endParaRPr lang="en-US" dirty="0"/>
          </a:p>
        </p:txBody>
      </p:sp>
      <p:graphicFrame>
        <p:nvGraphicFramePr>
          <p:cNvPr id="9220" name="Content Placeholder 2">
            <a:extLst>
              <a:ext uri="{FF2B5EF4-FFF2-40B4-BE49-F238E27FC236}">
                <a16:creationId xmlns:a16="http://schemas.microsoft.com/office/drawing/2014/main" id="{17D068EC-0E42-49D5-B1F7-654E667B69C3}"/>
              </a:ext>
            </a:extLst>
          </p:cNvPr>
          <p:cNvGraphicFramePr>
            <a:graphicFrameLocks noGrp="1"/>
          </p:cNvGraphicFramePr>
          <p:nvPr>
            <p:ph idx="1"/>
            <p:extLst>
              <p:ext uri="{D42A27DB-BD31-4B8C-83A1-F6EECF244321}">
                <p14:modId xmlns:p14="http://schemas.microsoft.com/office/powerpoint/2010/main" val="1355814651"/>
              </p:ext>
            </p:extLst>
          </p:nvPr>
        </p:nvGraphicFramePr>
        <p:xfrm>
          <a:off x="1363429" y="759586"/>
          <a:ext cx="9199796" cy="3058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hlinkClick r:id="rId8"/>
            <a:extLst>
              <a:ext uri="{FF2B5EF4-FFF2-40B4-BE49-F238E27FC236}">
                <a16:creationId xmlns:a16="http://schemas.microsoft.com/office/drawing/2014/main" id="{E5EBB732-4720-4A4C-BEA1-62B10427004C}"/>
              </a:ext>
            </a:extLst>
          </p:cNvPr>
          <p:cNvPicPr>
            <a:picLocks noChangeAspect="1"/>
          </p:cNvPicPr>
          <p:nvPr/>
        </p:nvPicPr>
        <p:blipFill>
          <a:blip r:embed="rId9"/>
          <a:stretch>
            <a:fillRect/>
          </a:stretch>
        </p:blipFill>
        <p:spPr>
          <a:xfrm>
            <a:off x="238210" y="5434057"/>
            <a:ext cx="1209589" cy="1209589"/>
          </a:xfrm>
          <a:prstGeom prst="rect">
            <a:avLst/>
          </a:prstGeom>
        </p:spPr>
      </p:pic>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467E8A83-68FC-4969-8C94-CC97B485F3A6}"/>
              </a:ext>
            </a:extLst>
          </p:cNvPr>
          <p:cNvSpPr txBox="1">
            <a:spLocks/>
          </p:cNvSpPr>
          <p:nvPr/>
        </p:nvSpPr>
        <p:spPr>
          <a:xfrm>
            <a:off x="2147488" y="3959217"/>
            <a:ext cx="9947101" cy="1754176"/>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3200" dirty="0"/>
              <a:t>Resources</a:t>
            </a:r>
          </a:p>
          <a:p>
            <a:r>
              <a:rPr lang="en-US" sz="3200" dirty="0"/>
              <a:t>www.Feedly.com and www.Hootsuite.com</a:t>
            </a:r>
          </a:p>
          <a:p>
            <a:r>
              <a:rPr lang="en-US" sz="3200" dirty="0"/>
              <a:t>Google/Social Platforms</a:t>
            </a:r>
          </a:p>
        </p:txBody>
      </p:sp>
    </p:spTree>
    <p:extLst>
      <p:ext uri="{BB962C8B-B14F-4D97-AF65-F5344CB8AC3E}">
        <p14:creationId xmlns:p14="http://schemas.microsoft.com/office/powerpoint/2010/main" val="392760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BE9E4E0-3D50-4F8E-9140-102F0FC2AC0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22660"/>
          <a:stretch/>
        </p:blipFill>
        <p:spPr>
          <a:xfrm>
            <a:off x="-1" y="10"/>
            <a:ext cx="12188652" cy="6857990"/>
          </a:xfrm>
          <a:prstGeom prst="rect">
            <a:avLst/>
          </a:prstGeom>
        </p:spPr>
      </p:pic>
      <p:sp>
        <p:nvSpPr>
          <p:cNvPr id="10" name="Rectangle 9">
            <a:extLst>
              <a:ext uri="{FF2B5EF4-FFF2-40B4-BE49-F238E27FC236}">
                <a16:creationId xmlns:a16="http://schemas.microsoft.com/office/drawing/2014/main" id="{21B0DF80-22CF-4D07-BEFF-4119D53F7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DDA647-412B-4CF7-812B-2F036F8C6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7C00FC5-52A6-461B-908F-F729EE31CD36}"/>
              </a:ext>
            </a:extLst>
          </p:cNvPr>
          <p:cNvSpPr>
            <a:spLocks noGrp="1"/>
          </p:cNvSpPr>
          <p:nvPr>
            <p:ph idx="1"/>
          </p:nvPr>
        </p:nvSpPr>
        <p:spPr>
          <a:xfrm>
            <a:off x="1223730" y="2296249"/>
            <a:ext cx="10447885" cy="3581400"/>
          </a:xfrm>
        </p:spPr>
        <p:txBody>
          <a:bodyPr>
            <a:normAutofit/>
          </a:bodyPr>
          <a:lstStyle/>
          <a:p>
            <a:r>
              <a:rPr lang="en-US" sz="4000" b="0" i="0" u="none" strike="noStrike" dirty="0">
                <a:solidFill>
                  <a:srgbClr val="007ACC"/>
                </a:solidFill>
                <a:effectLst/>
                <a:latin typeface="Source Sans Pro" panose="020B0503030403020204" pitchFamily="34" charset="0"/>
                <a:hlinkClick r:id="rId4"/>
              </a:rPr>
              <a:t>PollEv.com/kellieemrich149</a:t>
            </a:r>
            <a:endParaRPr lang="en-US" sz="4000" b="0" i="0" u="none" strike="noStrike" dirty="0">
              <a:solidFill>
                <a:srgbClr val="007ACC"/>
              </a:solidFill>
              <a:effectLst/>
              <a:latin typeface="Source Sans Pro" panose="020B0503030403020204" pitchFamily="34" charset="0"/>
            </a:endParaRPr>
          </a:p>
          <a:p>
            <a:endParaRPr lang="en-US" sz="4000" dirty="0">
              <a:solidFill>
                <a:srgbClr val="007ACC"/>
              </a:solidFill>
              <a:latin typeface="Source Sans Pro" panose="020B0503030403020204" pitchFamily="34" charset="0"/>
            </a:endParaRPr>
          </a:p>
          <a:p>
            <a:r>
              <a:rPr lang="en-US" sz="4000" dirty="0">
                <a:solidFill>
                  <a:schemeClr val="bg1"/>
                </a:solidFill>
                <a:latin typeface="Source Sans Pro" panose="020B0503030403020204" pitchFamily="34" charset="0"/>
              </a:rPr>
              <a:t>Complete Google and Facebook or LinkedIn research for Business Name and 2 industry Buzz words.</a:t>
            </a:r>
            <a:endParaRPr lang="en-US" sz="4400" dirty="0">
              <a:solidFill>
                <a:schemeClr val="bg1"/>
              </a:solidFill>
            </a:endParaRPr>
          </a:p>
          <a:p>
            <a:pPr marL="0" indent="0" algn="ctr">
              <a:buNone/>
            </a:pPr>
            <a:endParaRPr lang="en-US" sz="4400" dirty="0">
              <a:solidFill>
                <a:schemeClr val="bg2"/>
              </a:solidFill>
              <a:hlinkClick r:id="rId5" action="ppaction://hlinkfile"/>
            </a:endParaRPr>
          </a:p>
          <a:p>
            <a:pPr marL="0" indent="0" algn="ctr">
              <a:buNone/>
            </a:pPr>
            <a:endParaRPr lang="en-US" sz="4400" dirty="0">
              <a:solidFill>
                <a:schemeClr val="bg2"/>
              </a:solidFill>
              <a:hlinkClick r:id="rId5" action="ppaction://hlinkfile"/>
            </a:endParaRPr>
          </a:p>
        </p:txBody>
      </p:sp>
      <p:pic>
        <p:nvPicPr>
          <p:cNvPr id="6" name="Picture 5" descr="Text&#10;&#10;Description automatically generated with low confidence">
            <a:extLst>
              <a:ext uri="{FF2B5EF4-FFF2-40B4-BE49-F238E27FC236}">
                <a16:creationId xmlns:a16="http://schemas.microsoft.com/office/drawing/2014/main" id="{A0594EFF-0A91-4068-AFDE-56D79E4EFBE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616598" y="821862"/>
            <a:ext cx="3470787" cy="1276237"/>
          </a:xfrm>
          <a:prstGeom prst="rect">
            <a:avLst/>
          </a:prstGeom>
        </p:spPr>
      </p:pic>
    </p:spTree>
    <p:extLst>
      <p:ext uri="{BB962C8B-B14F-4D97-AF65-F5344CB8AC3E}">
        <p14:creationId xmlns:p14="http://schemas.microsoft.com/office/powerpoint/2010/main" val="87019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5BD2-550F-48F8-99BF-D020F8BC4ACF}"/>
              </a:ext>
            </a:extLst>
          </p:cNvPr>
          <p:cNvSpPr>
            <a:spLocks noGrp="1"/>
          </p:cNvSpPr>
          <p:nvPr>
            <p:ph type="title"/>
          </p:nvPr>
        </p:nvSpPr>
        <p:spPr>
          <a:xfrm>
            <a:off x="1304924" y="561975"/>
            <a:ext cx="10204515" cy="704850"/>
          </a:xfrm>
        </p:spPr>
        <p:txBody>
          <a:bodyPr/>
          <a:lstStyle/>
          <a:p>
            <a:r>
              <a:rPr lang="en-US" sz="3600" dirty="0"/>
              <a:t>Social Media Audit - </a:t>
            </a:r>
            <a:r>
              <a:rPr lang="en-US" sz="2800" dirty="0"/>
              <a:t>Business and Competitor Summary</a:t>
            </a:r>
            <a:endParaRPr lang="en-US" dirty="0"/>
          </a:p>
        </p:txBody>
      </p:sp>
      <p:sp>
        <p:nvSpPr>
          <p:cNvPr id="3" name="Content Placeholder 2">
            <a:extLst>
              <a:ext uri="{FF2B5EF4-FFF2-40B4-BE49-F238E27FC236}">
                <a16:creationId xmlns:a16="http://schemas.microsoft.com/office/drawing/2014/main" id="{64ED2742-F333-49ED-B49D-3EFA60F25E8D}"/>
              </a:ext>
            </a:extLst>
          </p:cNvPr>
          <p:cNvSpPr>
            <a:spLocks noGrp="1"/>
          </p:cNvSpPr>
          <p:nvPr>
            <p:ph idx="1"/>
          </p:nvPr>
        </p:nvSpPr>
        <p:spPr>
          <a:xfrm>
            <a:off x="1371599" y="1266825"/>
            <a:ext cx="9601200" cy="3581400"/>
          </a:xfrm>
        </p:spPr>
        <p:txBody>
          <a:bodyPr>
            <a:normAutofit/>
          </a:bodyPr>
          <a:lstStyle/>
          <a:p>
            <a:r>
              <a:rPr lang="en-US" b="0" i="0" dirty="0">
                <a:solidFill>
                  <a:srgbClr val="333333"/>
                </a:solidFill>
                <a:effectLst/>
                <a:latin typeface="Open Sans" panose="020B0606030504020204" pitchFamily="34" charset="0"/>
              </a:rPr>
              <a:t>Understand and optimize your own social media presence and that of your competitors</a:t>
            </a:r>
          </a:p>
          <a:p>
            <a:r>
              <a:rPr lang="en-US" dirty="0">
                <a:solidFill>
                  <a:srgbClr val="333333"/>
                </a:solidFill>
                <a:latin typeface="Open Sans" panose="020B0606030504020204" pitchFamily="34" charset="0"/>
              </a:rPr>
              <a:t>Find conversations about your industry</a:t>
            </a:r>
          </a:p>
          <a:p>
            <a:r>
              <a:rPr lang="en-US" dirty="0">
                <a:solidFill>
                  <a:srgbClr val="333333"/>
                </a:solidFill>
                <a:latin typeface="Open Sans" panose="020B0606030504020204" pitchFamily="34" charset="0"/>
              </a:rPr>
              <a:t>Find hashtags and influencers</a:t>
            </a:r>
          </a:p>
          <a:p>
            <a:r>
              <a:rPr lang="en-US" dirty="0">
                <a:solidFill>
                  <a:srgbClr val="333333"/>
                </a:solidFill>
                <a:latin typeface="Open Sans" panose="020B0606030504020204" pitchFamily="34" charset="0"/>
              </a:rPr>
              <a:t>Understand what content engages your potential audience</a:t>
            </a:r>
            <a:endParaRPr lang="en-US" dirty="0"/>
          </a:p>
        </p:txBody>
      </p:sp>
      <p:graphicFrame>
        <p:nvGraphicFramePr>
          <p:cNvPr id="7" name="Table 6">
            <a:extLst>
              <a:ext uri="{FF2B5EF4-FFF2-40B4-BE49-F238E27FC236}">
                <a16:creationId xmlns:a16="http://schemas.microsoft.com/office/drawing/2014/main" id="{5E3BE781-ACB4-43DA-A859-2D2430B8DE79}"/>
              </a:ext>
            </a:extLst>
          </p:cNvPr>
          <p:cNvGraphicFramePr>
            <a:graphicFrameLocks noGrp="1"/>
          </p:cNvGraphicFramePr>
          <p:nvPr>
            <p:extLst>
              <p:ext uri="{D42A27DB-BD31-4B8C-83A1-F6EECF244321}">
                <p14:modId xmlns:p14="http://schemas.microsoft.com/office/powerpoint/2010/main" val="2075133923"/>
              </p:ext>
            </p:extLst>
          </p:nvPr>
        </p:nvGraphicFramePr>
        <p:xfrm>
          <a:off x="1371599" y="3667027"/>
          <a:ext cx="9601200" cy="2838623"/>
        </p:xfrm>
        <a:graphic>
          <a:graphicData uri="http://schemas.openxmlformats.org/drawingml/2006/table">
            <a:tbl>
              <a:tblPr>
                <a:tableStyleId>{5C22544A-7EE6-4342-B048-85BDC9FD1C3A}</a:tableStyleId>
              </a:tblPr>
              <a:tblGrid>
                <a:gridCol w="1220386">
                  <a:extLst>
                    <a:ext uri="{9D8B030D-6E8A-4147-A177-3AD203B41FA5}">
                      <a16:colId xmlns:a16="http://schemas.microsoft.com/office/drawing/2014/main" val="2534614771"/>
                    </a:ext>
                  </a:extLst>
                </a:gridCol>
                <a:gridCol w="3200400">
                  <a:extLst>
                    <a:ext uri="{9D8B030D-6E8A-4147-A177-3AD203B41FA5}">
                      <a16:colId xmlns:a16="http://schemas.microsoft.com/office/drawing/2014/main" val="3151868652"/>
                    </a:ext>
                  </a:extLst>
                </a:gridCol>
                <a:gridCol w="759628">
                  <a:extLst>
                    <a:ext uri="{9D8B030D-6E8A-4147-A177-3AD203B41FA5}">
                      <a16:colId xmlns:a16="http://schemas.microsoft.com/office/drawing/2014/main" val="1899160"/>
                    </a:ext>
                  </a:extLst>
                </a:gridCol>
                <a:gridCol w="1867938">
                  <a:extLst>
                    <a:ext uri="{9D8B030D-6E8A-4147-A177-3AD203B41FA5}">
                      <a16:colId xmlns:a16="http://schemas.microsoft.com/office/drawing/2014/main" val="984093851"/>
                    </a:ext>
                  </a:extLst>
                </a:gridCol>
                <a:gridCol w="1058498">
                  <a:extLst>
                    <a:ext uri="{9D8B030D-6E8A-4147-A177-3AD203B41FA5}">
                      <a16:colId xmlns:a16="http://schemas.microsoft.com/office/drawing/2014/main" val="1468612512"/>
                    </a:ext>
                  </a:extLst>
                </a:gridCol>
                <a:gridCol w="1494350">
                  <a:extLst>
                    <a:ext uri="{9D8B030D-6E8A-4147-A177-3AD203B41FA5}">
                      <a16:colId xmlns:a16="http://schemas.microsoft.com/office/drawing/2014/main" val="2082900278"/>
                    </a:ext>
                  </a:extLst>
                </a:gridCol>
              </a:tblGrid>
              <a:tr h="402831">
                <a:tc>
                  <a:txBody>
                    <a:bodyPr/>
                    <a:lstStyle/>
                    <a:p>
                      <a:pPr algn="ctr" fontAlgn="ctr"/>
                      <a:r>
                        <a:rPr lang="en-US" sz="1200" u="none" strike="noStrike" dirty="0">
                          <a:effectLst/>
                        </a:rPr>
                        <a:t>Social Media Platform</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400" u="none" strike="noStrike" dirty="0">
                          <a:effectLst/>
                        </a:rPr>
                        <a:t>URL</a:t>
                      </a:r>
                      <a:endParaRPr lang="en-US"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effectLst/>
                        </a:rPr>
                        <a:t>Followers</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effectLst/>
                        </a:rPr>
                        <a:t>Types of Content</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effectLst/>
                        </a:rPr>
                        <a:t>Post Frequency</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effectLst/>
                        </a:rPr>
                        <a:t>Engagement</a:t>
                      </a:r>
                      <a:endParaRPr lang="en-US" sz="12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26440651"/>
                  </a:ext>
                </a:extLst>
              </a:tr>
              <a:tr h="933969">
                <a:tc>
                  <a:txBody>
                    <a:bodyPr/>
                    <a:lstStyle/>
                    <a:p>
                      <a:pPr algn="ctr" fontAlgn="ctr"/>
                      <a:r>
                        <a:rPr lang="en-US" sz="1200" u="none" strike="noStrike" dirty="0">
                          <a:effectLst/>
                        </a:rPr>
                        <a:t>Facebook</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400" u="sng" strike="noStrike" dirty="0">
                          <a:effectLst/>
                          <a:hlinkClick r:id="rId2"/>
                        </a:rPr>
                        <a:t>https://www.facebook.com/tlabcleveland</a:t>
                      </a:r>
                      <a:endParaRPr lang="en-US" sz="14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2726</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Tasty Tuesdays, Teas around the world, images of different types of tea</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8/month</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Limited likes and engagement 1-5/post. Not advertising or boosting posts</a:t>
                      </a:r>
                      <a:endParaRPr lang="en-US" sz="12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91056089"/>
                  </a:ext>
                </a:extLst>
              </a:tr>
              <a:tr h="904082">
                <a:tc>
                  <a:txBody>
                    <a:bodyPr/>
                    <a:lstStyle/>
                    <a:p>
                      <a:pPr algn="ctr" fontAlgn="ctr"/>
                      <a:r>
                        <a:rPr lang="en-US" sz="1200" u="none" strike="noStrike" dirty="0">
                          <a:effectLst/>
                        </a:rPr>
                        <a:t>Instagram</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400" u="sng" strike="noStrike" dirty="0">
                          <a:effectLst/>
                          <a:hlinkClick r:id="rId3"/>
                        </a:rPr>
                        <a:t>https://www.instagram.com/tlabcleveland/</a:t>
                      </a:r>
                      <a:endParaRPr lang="en-US" sz="14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1412</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All photos with hashtags. Some captions summarizing the benefits of the type of tea</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8/month</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&lt;5 average engagement, mostly likes, not shares</a:t>
                      </a:r>
                      <a:endParaRPr lang="en-US" sz="12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79573750"/>
                  </a:ext>
                </a:extLst>
              </a:tr>
              <a:tr h="373588">
                <a:tc>
                  <a:txBody>
                    <a:bodyPr/>
                    <a:lstStyle/>
                    <a:p>
                      <a:pPr algn="ctr" fontAlgn="ctr"/>
                      <a:r>
                        <a:rPr lang="en-US" sz="1200" u="none" strike="noStrike" dirty="0">
                          <a:effectLst/>
                        </a:rPr>
                        <a:t>Twitter</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400" u="sng" strike="noStrike" dirty="0">
                          <a:effectLst/>
                          <a:hlinkClick r:id="rId4"/>
                        </a:rPr>
                        <a:t>https://twitter.com/thetlabcle</a:t>
                      </a:r>
                      <a:endParaRPr lang="en-US" sz="14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147</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Sometimes tweet about fun Friday $2 drinks.</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1 or less/month</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No engagement or retweets</a:t>
                      </a:r>
                      <a:endParaRPr lang="en-US" sz="12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60750928"/>
                  </a:ext>
                </a:extLst>
              </a:tr>
              <a:tr h="224153">
                <a:tc>
                  <a:txBody>
                    <a:bodyPr/>
                    <a:lstStyle/>
                    <a:p>
                      <a:pPr algn="ctr" fontAlgn="ctr"/>
                      <a:r>
                        <a:rPr lang="en-US" sz="1200" u="none" strike="noStrike" dirty="0">
                          <a:effectLst/>
                        </a:rPr>
                        <a:t>Pinterest</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400" u="sng" strike="noStrike" dirty="0">
                          <a:effectLst/>
                          <a:hlinkClick r:id="rId5"/>
                        </a:rPr>
                        <a:t>https://www.pinterest.com/tlabcleveland</a:t>
                      </a:r>
                      <a:endParaRPr lang="en-US" sz="14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16</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86022287"/>
                  </a:ext>
                </a:extLst>
              </a:tr>
            </a:tbl>
          </a:graphicData>
        </a:graphic>
      </p:graphicFrame>
    </p:spTree>
    <p:extLst>
      <p:ext uri="{BB962C8B-B14F-4D97-AF65-F5344CB8AC3E}">
        <p14:creationId xmlns:p14="http://schemas.microsoft.com/office/powerpoint/2010/main" val="260092493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6700</TotalTime>
  <Words>1359</Words>
  <Application>Microsoft Office PowerPoint</Application>
  <PresentationFormat>Widescreen</PresentationFormat>
  <Paragraphs>176</Paragraphs>
  <Slides>22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Bell MT</vt:lpstr>
      <vt:lpstr>Calibri</vt:lpstr>
      <vt:lpstr>Franklin Gothic Book</vt:lpstr>
      <vt:lpstr>Montserrat</vt:lpstr>
      <vt:lpstr>Open Sans</vt:lpstr>
      <vt:lpstr>Roboto</vt:lpstr>
      <vt:lpstr>Source Sans Pro</vt:lpstr>
      <vt:lpstr>TwitterChirp</vt:lpstr>
      <vt:lpstr>Crop</vt:lpstr>
      <vt:lpstr>Social Media Strategy: Building it from Scratch   Week #1: Generating Knowledge From Social Media for Small Business Marketing</vt:lpstr>
      <vt:lpstr>PowerPoint Presentation</vt:lpstr>
      <vt:lpstr>PowerPoint Presentation</vt:lpstr>
      <vt:lpstr>Introductions</vt:lpstr>
      <vt:lpstr>LinkedIn https://www.thesocialprof.com/linkedin.html</vt:lpstr>
      <vt:lpstr>Research and Listening On Social Media</vt:lpstr>
      <vt:lpstr>What to Research:</vt:lpstr>
      <vt:lpstr>PowerPoint Presentation</vt:lpstr>
      <vt:lpstr>Social Media Audit - Business and Competitor Summary</vt:lpstr>
      <vt:lpstr>Hashtags # -  the pound sign (or hash) turns any word or group of words that directly follow it into a searchable link.  </vt:lpstr>
      <vt:lpstr>Keywords</vt:lpstr>
      <vt:lpstr>A Brief Notes on Keywords</vt:lpstr>
      <vt:lpstr>PowerPoint Presentation</vt:lpstr>
      <vt:lpstr>PowerPoint Presentation</vt:lpstr>
      <vt:lpstr>PowerPoint Presentation</vt:lpstr>
      <vt:lpstr>How do I use Google my business? </vt:lpstr>
      <vt:lpstr>Conclusion  Homework – Complete Social Media Audit and research at least 1 competitor.</vt:lpstr>
      <vt:lpstr>Appendix</vt:lpstr>
      <vt:lpstr>B2B vs B2C</vt:lpstr>
      <vt:lpstr>Influencers</vt:lpstr>
      <vt:lpstr>Influencers</vt:lpstr>
      <vt:lpstr>If there’s an industry, there’s an Influencer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 Building it from Scratch  Week #1: Online Research &amp; Strategy</dc:title>
  <dc:creator>Emrich, Kellie</dc:creator>
  <cp:lastModifiedBy>Kellie Emrich</cp:lastModifiedBy>
  <cp:revision>32</cp:revision>
  <dcterms:created xsi:type="dcterms:W3CDTF">2021-01-21T13:16:05Z</dcterms:created>
  <dcterms:modified xsi:type="dcterms:W3CDTF">2021-08-19T11:36:06Z</dcterms:modified>
</cp:coreProperties>
</file>