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78" r:id="rId2"/>
    <p:sldId id="386" r:id="rId3"/>
    <p:sldId id="362" r:id="rId4"/>
    <p:sldId id="368" r:id="rId5"/>
    <p:sldId id="379" r:id="rId6"/>
    <p:sldId id="366" r:id="rId7"/>
    <p:sldId id="382" r:id="rId8"/>
    <p:sldId id="387" r:id="rId9"/>
    <p:sldId id="383" r:id="rId10"/>
    <p:sldId id="361" r:id="rId11"/>
    <p:sldId id="314" r:id="rId12"/>
    <p:sldId id="373" r:id="rId13"/>
    <p:sldId id="369" r:id="rId14"/>
    <p:sldId id="374" r:id="rId15"/>
    <p:sldId id="331" r:id="rId16"/>
    <p:sldId id="381" r:id="rId17"/>
    <p:sldId id="377" r:id="rId18"/>
    <p:sldId id="378" r:id="rId19"/>
    <p:sldId id="343" r:id="rId20"/>
    <p:sldId id="370" r:id="rId21"/>
    <p:sldId id="330" r:id="rId22"/>
    <p:sldId id="384" r:id="rId23"/>
    <p:sldId id="354" r:id="rId24"/>
    <p:sldId id="385" r:id="rId25"/>
    <p:sldId id="309" r:id="rId26"/>
    <p:sldId id="359" r:id="rId27"/>
    <p:sldId id="317" r:id="rId28"/>
    <p:sldId id="335" r:id="rId29"/>
    <p:sldId id="336" r:id="rId30"/>
    <p:sldId id="33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1DA6200-A2DD-4AE6-82C2-6EA05112C807}">
          <p14:sldIdLst>
            <p14:sldId id="278"/>
            <p14:sldId id="386"/>
            <p14:sldId id="362"/>
            <p14:sldId id="368"/>
            <p14:sldId id="379"/>
            <p14:sldId id="366"/>
            <p14:sldId id="382"/>
            <p14:sldId id="387"/>
            <p14:sldId id="383"/>
            <p14:sldId id="361"/>
            <p14:sldId id="314"/>
            <p14:sldId id="373"/>
            <p14:sldId id="369"/>
            <p14:sldId id="374"/>
            <p14:sldId id="331"/>
            <p14:sldId id="381"/>
            <p14:sldId id="377"/>
            <p14:sldId id="378"/>
            <p14:sldId id="343"/>
            <p14:sldId id="370"/>
            <p14:sldId id="330"/>
            <p14:sldId id="384"/>
            <p14:sldId id="354"/>
            <p14:sldId id="385"/>
            <p14:sldId id="309"/>
            <p14:sldId id="359"/>
            <p14:sldId id="317"/>
            <p14:sldId id="335"/>
            <p14:sldId id="336"/>
            <p14:sldId id="33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ieemrich@gmail.com" initials="k" lastIdx="1" clrIdx="0">
    <p:extLst>
      <p:ext uri="{19B8F6BF-5375-455C-9EA6-DF929625EA0E}">
        <p15:presenceInfo xmlns:p15="http://schemas.microsoft.com/office/powerpoint/2012/main" userId="93670307ac0b69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4BB98A-8BD9-4126-9A1E-97770AE1E3C6}" v="7" dt="2021-09-02T11:58:14.8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sorterViewPr>
    <p:cViewPr>
      <p:scale>
        <a:sx n="100" d="100"/>
        <a:sy n="100" d="100"/>
      </p:scale>
      <p:origin x="0" y="-14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rich, Kellie" userId="dc4ae45f-3451-400e-b0ba-8c1edebe478a" providerId="ADAL" clId="{474BB98A-8BD9-4126-9A1E-97770AE1E3C6}"/>
    <pc:docChg chg="undo custSel addSld delSld modSld sldOrd modSection">
      <pc:chgData name="Emrich, Kellie" userId="dc4ae45f-3451-400e-b0ba-8c1edebe478a" providerId="ADAL" clId="{474BB98A-8BD9-4126-9A1E-97770AE1E3C6}" dt="2021-09-02T12:07:12.541" v="918" actId="2696"/>
      <pc:docMkLst>
        <pc:docMk/>
      </pc:docMkLst>
      <pc:sldChg chg="ord">
        <pc:chgData name="Emrich, Kellie" userId="dc4ae45f-3451-400e-b0ba-8c1edebe478a" providerId="ADAL" clId="{474BB98A-8BD9-4126-9A1E-97770AE1E3C6}" dt="2021-09-02T11:33:11.852" v="33"/>
        <pc:sldMkLst>
          <pc:docMk/>
          <pc:sldMk cId="2148522962" sldId="278"/>
        </pc:sldMkLst>
      </pc:sldChg>
      <pc:sldChg chg="modSp mod">
        <pc:chgData name="Emrich, Kellie" userId="dc4ae45f-3451-400e-b0ba-8c1edebe478a" providerId="ADAL" clId="{474BB98A-8BD9-4126-9A1E-97770AE1E3C6}" dt="2021-09-02T11:57:01.779" v="715" actId="20577"/>
        <pc:sldMkLst>
          <pc:docMk/>
          <pc:sldMk cId="911245441" sldId="314"/>
        </pc:sldMkLst>
        <pc:spChg chg="mod">
          <ac:chgData name="Emrich, Kellie" userId="dc4ae45f-3451-400e-b0ba-8c1edebe478a" providerId="ADAL" clId="{474BB98A-8BD9-4126-9A1E-97770AE1E3C6}" dt="2021-09-02T11:57:01.779" v="715" actId="20577"/>
          <ac:spMkLst>
            <pc:docMk/>
            <pc:sldMk cId="911245441" sldId="314"/>
            <ac:spMk id="3" creationId="{83A5F316-F829-4FE0-BE29-18D298F08862}"/>
          </ac:spMkLst>
        </pc:spChg>
      </pc:sldChg>
      <pc:sldChg chg="modSp add del mod ord">
        <pc:chgData name="Emrich, Kellie" userId="dc4ae45f-3451-400e-b0ba-8c1edebe478a" providerId="ADAL" clId="{474BB98A-8BD9-4126-9A1E-97770AE1E3C6}" dt="2021-09-02T11:56:03.533" v="678" actId="47"/>
        <pc:sldMkLst>
          <pc:docMk/>
          <pc:sldMk cId="450868788" sldId="351"/>
        </pc:sldMkLst>
        <pc:spChg chg="mod">
          <ac:chgData name="Emrich, Kellie" userId="dc4ae45f-3451-400e-b0ba-8c1edebe478a" providerId="ADAL" clId="{474BB98A-8BD9-4126-9A1E-97770AE1E3C6}" dt="2021-09-02T11:38:14.951" v="102" actId="20577"/>
          <ac:spMkLst>
            <pc:docMk/>
            <pc:sldMk cId="450868788" sldId="351"/>
            <ac:spMk id="3" creationId="{668E0579-FF55-48DD-9EC3-1AF93C9A2C14}"/>
          </ac:spMkLst>
        </pc:spChg>
        <pc:spChg chg="mod">
          <ac:chgData name="Emrich, Kellie" userId="dc4ae45f-3451-400e-b0ba-8c1edebe478a" providerId="ADAL" clId="{474BB98A-8BD9-4126-9A1E-97770AE1E3C6}" dt="2021-09-02T11:38:46.799" v="107" actId="20577"/>
          <ac:spMkLst>
            <pc:docMk/>
            <pc:sldMk cId="450868788" sldId="351"/>
            <ac:spMk id="5" creationId="{451610BC-A74D-4DAF-97B7-BF55798765F7}"/>
          </ac:spMkLst>
        </pc:spChg>
      </pc:sldChg>
      <pc:sldChg chg="modSp del mod">
        <pc:chgData name="Emrich, Kellie" userId="dc4ae45f-3451-400e-b0ba-8c1edebe478a" providerId="ADAL" clId="{474BB98A-8BD9-4126-9A1E-97770AE1E3C6}" dt="2021-09-02T12:07:12.541" v="918" actId="2696"/>
        <pc:sldMkLst>
          <pc:docMk/>
          <pc:sldMk cId="4288908342" sldId="358"/>
        </pc:sldMkLst>
        <pc:spChg chg="mod">
          <ac:chgData name="Emrich, Kellie" userId="dc4ae45f-3451-400e-b0ba-8c1edebe478a" providerId="ADAL" clId="{474BB98A-8BD9-4126-9A1E-97770AE1E3C6}" dt="2021-09-02T12:06:54.389" v="917" actId="20577"/>
          <ac:spMkLst>
            <pc:docMk/>
            <pc:sldMk cId="4288908342" sldId="358"/>
            <ac:spMk id="5" creationId="{489A4774-E596-463E-8955-81F6A8983548}"/>
          </ac:spMkLst>
        </pc:spChg>
      </pc:sldChg>
      <pc:sldChg chg="del">
        <pc:chgData name="Emrich, Kellie" userId="dc4ae45f-3451-400e-b0ba-8c1edebe478a" providerId="ADAL" clId="{474BB98A-8BD9-4126-9A1E-97770AE1E3C6}" dt="2021-09-02T11:32:43.512" v="24" actId="47"/>
        <pc:sldMkLst>
          <pc:docMk/>
          <pc:sldMk cId="3664428724" sldId="360"/>
        </pc:sldMkLst>
      </pc:sldChg>
      <pc:sldChg chg="modSp mod">
        <pc:chgData name="Emrich, Kellie" userId="dc4ae45f-3451-400e-b0ba-8c1edebe478a" providerId="ADAL" clId="{474BB98A-8BD9-4126-9A1E-97770AE1E3C6}" dt="2021-09-02T11:56:46.767" v="714" actId="5793"/>
        <pc:sldMkLst>
          <pc:docMk/>
          <pc:sldMk cId="3935241301" sldId="361"/>
        </pc:sldMkLst>
        <pc:spChg chg="mod">
          <ac:chgData name="Emrich, Kellie" userId="dc4ae45f-3451-400e-b0ba-8c1edebe478a" providerId="ADAL" clId="{474BB98A-8BD9-4126-9A1E-97770AE1E3C6}" dt="2021-09-02T11:56:46.767" v="714" actId="5793"/>
          <ac:spMkLst>
            <pc:docMk/>
            <pc:sldMk cId="3935241301" sldId="361"/>
            <ac:spMk id="3" creationId="{F5DFFCB3-7AA7-40C9-9DA6-620F9E82A6FC}"/>
          </ac:spMkLst>
        </pc:spChg>
      </pc:sldChg>
      <pc:sldChg chg="modSp mod">
        <pc:chgData name="Emrich, Kellie" userId="dc4ae45f-3451-400e-b0ba-8c1edebe478a" providerId="ADAL" clId="{474BB98A-8BD9-4126-9A1E-97770AE1E3C6}" dt="2021-09-02T11:33:18.881" v="34" actId="122"/>
        <pc:sldMkLst>
          <pc:docMk/>
          <pc:sldMk cId="2600690446" sldId="362"/>
        </pc:sldMkLst>
        <pc:spChg chg="mod">
          <ac:chgData name="Emrich, Kellie" userId="dc4ae45f-3451-400e-b0ba-8c1edebe478a" providerId="ADAL" clId="{474BB98A-8BD9-4126-9A1E-97770AE1E3C6}" dt="2021-09-02T11:33:18.881" v="34" actId="122"/>
          <ac:spMkLst>
            <pc:docMk/>
            <pc:sldMk cId="2600690446" sldId="362"/>
            <ac:spMk id="3" creationId="{031593E6-5915-43F3-BEC3-88FFCA8A549B}"/>
          </ac:spMkLst>
        </pc:spChg>
      </pc:sldChg>
      <pc:sldChg chg="ord">
        <pc:chgData name="Emrich, Kellie" userId="dc4ae45f-3451-400e-b0ba-8c1edebe478a" providerId="ADAL" clId="{474BB98A-8BD9-4126-9A1E-97770AE1E3C6}" dt="2021-09-02T11:38:59.933" v="109"/>
        <pc:sldMkLst>
          <pc:docMk/>
          <pc:sldMk cId="312684382" sldId="366"/>
        </pc:sldMkLst>
      </pc:sldChg>
      <pc:sldChg chg="addSp modSp mod">
        <pc:chgData name="Emrich, Kellie" userId="dc4ae45f-3451-400e-b0ba-8c1edebe478a" providerId="ADAL" clId="{474BB98A-8BD9-4126-9A1E-97770AE1E3C6}" dt="2021-09-02T11:34:33.580" v="42" actId="1076"/>
        <pc:sldMkLst>
          <pc:docMk/>
          <pc:sldMk cId="259537747" sldId="368"/>
        </pc:sldMkLst>
        <pc:spChg chg="mod">
          <ac:chgData name="Emrich, Kellie" userId="dc4ae45f-3451-400e-b0ba-8c1edebe478a" providerId="ADAL" clId="{474BB98A-8BD9-4126-9A1E-97770AE1E3C6}" dt="2021-09-02T11:34:33.580" v="42" actId="1076"/>
          <ac:spMkLst>
            <pc:docMk/>
            <pc:sldMk cId="259537747" sldId="368"/>
            <ac:spMk id="2" creationId="{E1391BB3-5860-47A0-8DE0-CE46FACBF4A8}"/>
          </ac:spMkLst>
        </pc:spChg>
        <pc:spChg chg="mod">
          <ac:chgData name="Emrich, Kellie" userId="dc4ae45f-3451-400e-b0ba-8c1edebe478a" providerId="ADAL" clId="{474BB98A-8BD9-4126-9A1E-97770AE1E3C6}" dt="2021-09-02T11:34:27.670" v="40" actId="1076"/>
          <ac:spMkLst>
            <pc:docMk/>
            <pc:sldMk cId="259537747" sldId="368"/>
            <ac:spMk id="3" creationId="{8FC8EEBA-7E4A-4568-B1A5-85F939E24C4C}"/>
          </ac:spMkLst>
        </pc:spChg>
        <pc:spChg chg="mod">
          <ac:chgData name="Emrich, Kellie" userId="dc4ae45f-3451-400e-b0ba-8c1edebe478a" providerId="ADAL" clId="{474BB98A-8BD9-4126-9A1E-97770AE1E3C6}" dt="2021-09-02T11:34:29.772" v="41" actId="1076"/>
          <ac:spMkLst>
            <pc:docMk/>
            <pc:sldMk cId="259537747" sldId="368"/>
            <ac:spMk id="6" creationId="{A65CC39F-45FA-440E-9013-12E9B6E45A55}"/>
          </ac:spMkLst>
        </pc:spChg>
        <pc:picChg chg="mod">
          <ac:chgData name="Emrich, Kellie" userId="dc4ae45f-3451-400e-b0ba-8c1edebe478a" providerId="ADAL" clId="{474BB98A-8BD9-4126-9A1E-97770AE1E3C6}" dt="2021-09-02T11:34:18.913" v="37" actId="1076"/>
          <ac:picMkLst>
            <pc:docMk/>
            <pc:sldMk cId="259537747" sldId="368"/>
            <ac:picMk id="4" creationId="{C1E6CE24-7E11-4D89-97F1-26125E0250B6}"/>
          </ac:picMkLst>
        </pc:picChg>
        <pc:picChg chg="add mod">
          <ac:chgData name="Emrich, Kellie" userId="dc4ae45f-3451-400e-b0ba-8c1edebe478a" providerId="ADAL" clId="{474BB98A-8BD9-4126-9A1E-97770AE1E3C6}" dt="2021-09-02T11:34:21.176" v="38" actId="1076"/>
          <ac:picMkLst>
            <pc:docMk/>
            <pc:sldMk cId="259537747" sldId="368"/>
            <ac:picMk id="7" creationId="{13BD7557-4A7A-4F7E-9FDB-46713D874BF1}"/>
          </ac:picMkLst>
        </pc:picChg>
      </pc:sldChg>
      <pc:sldChg chg="delSp modSp mod ord">
        <pc:chgData name="Emrich, Kellie" userId="dc4ae45f-3451-400e-b0ba-8c1edebe478a" providerId="ADAL" clId="{474BB98A-8BD9-4126-9A1E-97770AE1E3C6}" dt="2021-09-02T12:05:11.895" v="906" actId="1076"/>
        <pc:sldMkLst>
          <pc:docMk/>
          <pc:sldMk cId="3099356776" sldId="369"/>
        </pc:sldMkLst>
        <pc:graphicFrameChg chg="del">
          <ac:chgData name="Emrich, Kellie" userId="dc4ae45f-3451-400e-b0ba-8c1edebe478a" providerId="ADAL" clId="{474BB98A-8BD9-4126-9A1E-97770AE1E3C6}" dt="2021-09-02T12:03:34.352" v="901" actId="478"/>
          <ac:graphicFrameMkLst>
            <pc:docMk/>
            <pc:sldMk cId="3099356776" sldId="369"/>
            <ac:graphicFrameMk id="3" creationId="{A31316AA-F661-4A6B-A9FA-42980B7CFC1C}"/>
          </ac:graphicFrameMkLst>
        </pc:graphicFrameChg>
        <pc:picChg chg="mod">
          <ac:chgData name="Emrich, Kellie" userId="dc4ae45f-3451-400e-b0ba-8c1edebe478a" providerId="ADAL" clId="{474BB98A-8BD9-4126-9A1E-97770AE1E3C6}" dt="2021-09-02T12:05:11.895" v="906" actId="1076"/>
          <ac:picMkLst>
            <pc:docMk/>
            <pc:sldMk cId="3099356776" sldId="369"/>
            <ac:picMk id="6" creationId="{B4FF0DE3-2A1F-46A4-84A9-DAAC1503962E}"/>
          </ac:picMkLst>
        </pc:picChg>
        <pc:cxnChg chg="del">
          <ac:chgData name="Emrich, Kellie" userId="dc4ae45f-3451-400e-b0ba-8c1edebe478a" providerId="ADAL" clId="{474BB98A-8BD9-4126-9A1E-97770AE1E3C6}" dt="2021-09-02T12:03:35.421" v="902" actId="478"/>
          <ac:cxnSpMkLst>
            <pc:docMk/>
            <pc:sldMk cId="3099356776" sldId="369"/>
            <ac:cxnSpMk id="8" creationId="{B42F523C-0F60-4E92-8483-0B258175303B}"/>
          </ac:cxnSpMkLst>
        </pc:cxnChg>
      </pc:sldChg>
      <pc:sldChg chg="modSp mod">
        <pc:chgData name="Emrich, Kellie" userId="dc4ae45f-3451-400e-b0ba-8c1edebe478a" providerId="ADAL" clId="{474BB98A-8BD9-4126-9A1E-97770AE1E3C6}" dt="2021-09-02T12:01:06.879" v="802" actId="20577"/>
        <pc:sldMkLst>
          <pc:docMk/>
          <pc:sldMk cId="2597080106" sldId="373"/>
        </pc:sldMkLst>
        <pc:spChg chg="mod">
          <ac:chgData name="Emrich, Kellie" userId="dc4ae45f-3451-400e-b0ba-8c1edebe478a" providerId="ADAL" clId="{474BB98A-8BD9-4126-9A1E-97770AE1E3C6}" dt="2021-09-02T12:01:06.879" v="802" actId="20577"/>
          <ac:spMkLst>
            <pc:docMk/>
            <pc:sldMk cId="2597080106" sldId="373"/>
            <ac:spMk id="3" creationId="{0F7C0083-8143-4709-9F7E-DDC987C50790}"/>
          </ac:spMkLst>
        </pc:spChg>
      </pc:sldChg>
      <pc:sldChg chg="modSp mod">
        <pc:chgData name="Emrich, Kellie" userId="dc4ae45f-3451-400e-b0ba-8c1edebe478a" providerId="ADAL" clId="{474BB98A-8BD9-4126-9A1E-97770AE1E3C6}" dt="2021-09-02T12:06:00.685" v="911" actId="1076"/>
        <pc:sldMkLst>
          <pc:docMk/>
          <pc:sldMk cId="3995349138" sldId="377"/>
        </pc:sldMkLst>
        <pc:spChg chg="mod">
          <ac:chgData name="Emrich, Kellie" userId="dc4ae45f-3451-400e-b0ba-8c1edebe478a" providerId="ADAL" clId="{474BB98A-8BD9-4126-9A1E-97770AE1E3C6}" dt="2021-09-02T12:06:00.685" v="911" actId="1076"/>
          <ac:spMkLst>
            <pc:docMk/>
            <pc:sldMk cId="3995349138" sldId="377"/>
            <ac:spMk id="5" creationId="{4D144E48-C12F-406E-B67D-8C24BECD0848}"/>
          </ac:spMkLst>
        </pc:spChg>
      </pc:sldChg>
      <pc:sldChg chg="modSp mod">
        <pc:chgData name="Emrich, Kellie" userId="dc4ae45f-3451-400e-b0ba-8c1edebe478a" providerId="ADAL" clId="{474BB98A-8BD9-4126-9A1E-97770AE1E3C6}" dt="2021-09-02T11:36:50.901" v="83" actId="3626"/>
        <pc:sldMkLst>
          <pc:docMk/>
          <pc:sldMk cId="4109154988" sldId="379"/>
        </pc:sldMkLst>
        <pc:spChg chg="mod">
          <ac:chgData name="Emrich, Kellie" userId="dc4ae45f-3451-400e-b0ba-8c1edebe478a" providerId="ADAL" clId="{474BB98A-8BD9-4126-9A1E-97770AE1E3C6}" dt="2021-09-02T11:36:50.901" v="83" actId="3626"/>
          <ac:spMkLst>
            <pc:docMk/>
            <pc:sldMk cId="4109154988" sldId="379"/>
            <ac:spMk id="3" creationId="{8FC8EEBA-7E4A-4568-B1A5-85F939E24C4C}"/>
          </ac:spMkLst>
        </pc:spChg>
      </pc:sldChg>
      <pc:sldChg chg="del">
        <pc:chgData name="Emrich, Kellie" userId="dc4ae45f-3451-400e-b0ba-8c1edebe478a" providerId="ADAL" clId="{474BB98A-8BD9-4126-9A1E-97770AE1E3C6}" dt="2021-09-02T11:34:41.516" v="43" actId="47"/>
        <pc:sldMkLst>
          <pc:docMk/>
          <pc:sldMk cId="423691046" sldId="380"/>
        </pc:sldMkLst>
      </pc:sldChg>
      <pc:sldChg chg="addSp delSp modSp mod">
        <pc:chgData name="Emrich, Kellie" userId="dc4ae45f-3451-400e-b0ba-8c1edebe478a" providerId="ADAL" clId="{474BB98A-8BD9-4126-9A1E-97770AE1E3C6}" dt="2021-09-02T11:55:55.643" v="677" actId="1076"/>
        <pc:sldMkLst>
          <pc:docMk/>
          <pc:sldMk cId="450163287" sldId="382"/>
        </pc:sldMkLst>
        <pc:spChg chg="mod">
          <ac:chgData name="Emrich, Kellie" userId="dc4ae45f-3451-400e-b0ba-8c1edebe478a" providerId="ADAL" clId="{474BB98A-8BD9-4126-9A1E-97770AE1E3C6}" dt="2021-09-02T11:45:04.966" v="118" actId="14100"/>
          <ac:spMkLst>
            <pc:docMk/>
            <pc:sldMk cId="450163287" sldId="382"/>
            <ac:spMk id="3" creationId="{8DC347CC-3CD9-42E6-A6A2-721BEFA63E66}"/>
          </ac:spMkLst>
        </pc:spChg>
        <pc:spChg chg="add del mod">
          <ac:chgData name="Emrich, Kellie" userId="dc4ae45f-3451-400e-b0ba-8c1edebe478a" providerId="ADAL" clId="{474BB98A-8BD9-4126-9A1E-97770AE1E3C6}" dt="2021-09-02T11:55:43.103" v="675" actId="478"/>
          <ac:spMkLst>
            <pc:docMk/>
            <pc:sldMk cId="450163287" sldId="382"/>
            <ac:spMk id="4" creationId="{663A3A02-36F8-4EC4-A1FF-C02DCCB214ED}"/>
          </ac:spMkLst>
        </pc:spChg>
        <pc:spChg chg="add mod">
          <ac:chgData name="Emrich, Kellie" userId="dc4ae45f-3451-400e-b0ba-8c1edebe478a" providerId="ADAL" clId="{474BB98A-8BD9-4126-9A1E-97770AE1E3C6}" dt="2021-09-02T11:55:55.643" v="677" actId="1076"/>
          <ac:spMkLst>
            <pc:docMk/>
            <pc:sldMk cId="450163287" sldId="382"/>
            <ac:spMk id="5" creationId="{CDB123CA-0AA4-4C03-8607-ABDF864F92C6}"/>
          </ac:spMkLst>
        </pc:spChg>
      </pc:sldChg>
      <pc:sldChg chg="addSp delSp modSp new mod">
        <pc:chgData name="Emrich, Kellie" userId="dc4ae45f-3451-400e-b0ba-8c1edebe478a" providerId="ADAL" clId="{474BB98A-8BD9-4126-9A1E-97770AE1E3C6}" dt="2021-09-02T11:33:05.706" v="31" actId="1076"/>
        <pc:sldMkLst>
          <pc:docMk/>
          <pc:sldMk cId="1644378267" sldId="386"/>
        </pc:sldMkLst>
        <pc:spChg chg="del">
          <ac:chgData name="Emrich, Kellie" userId="dc4ae45f-3451-400e-b0ba-8c1edebe478a" providerId="ADAL" clId="{474BB98A-8BD9-4126-9A1E-97770AE1E3C6}" dt="2021-09-02T11:31:35.942" v="2" actId="478"/>
          <ac:spMkLst>
            <pc:docMk/>
            <pc:sldMk cId="1644378267" sldId="386"/>
            <ac:spMk id="2" creationId="{7E39E67B-B00B-4247-8390-AE5B54743597}"/>
          </ac:spMkLst>
        </pc:spChg>
        <pc:spChg chg="del">
          <ac:chgData name="Emrich, Kellie" userId="dc4ae45f-3451-400e-b0ba-8c1edebe478a" providerId="ADAL" clId="{474BB98A-8BD9-4126-9A1E-97770AE1E3C6}" dt="2021-09-02T11:31:37.695" v="3" actId="478"/>
          <ac:spMkLst>
            <pc:docMk/>
            <pc:sldMk cId="1644378267" sldId="386"/>
            <ac:spMk id="3" creationId="{3E9AD125-C112-47C7-AAC2-5B8E3EA4872E}"/>
          </ac:spMkLst>
        </pc:spChg>
        <pc:spChg chg="add mod">
          <ac:chgData name="Emrich, Kellie" userId="dc4ae45f-3451-400e-b0ba-8c1edebe478a" providerId="ADAL" clId="{474BB98A-8BD9-4126-9A1E-97770AE1E3C6}" dt="2021-09-02T11:32:59.003" v="30" actId="1076"/>
          <ac:spMkLst>
            <pc:docMk/>
            <pc:sldMk cId="1644378267" sldId="386"/>
            <ac:spMk id="5" creationId="{72592102-9CE4-4095-8383-C1B8963BB9C5}"/>
          </ac:spMkLst>
        </pc:spChg>
        <pc:spChg chg="add mod">
          <ac:chgData name="Emrich, Kellie" userId="dc4ae45f-3451-400e-b0ba-8c1edebe478a" providerId="ADAL" clId="{474BB98A-8BD9-4126-9A1E-97770AE1E3C6}" dt="2021-09-02T11:33:05.706" v="31" actId="1076"/>
          <ac:spMkLst>
            <pc:docMk/>
            <pc:sldMk cId="1644378267" sldId="386"/>
            <ac:spMk id="7" creationId="{77E4AFC8-82AC-4DF1-8FA6-D8E368DD0B87}"/>
          </ac:spMkLst>
        </pc:spChg>
      </pc:sldChg>
      <pc:sldChg chg="modSp add mod">
        <pc:chgData name="Emrich, Kellie" userId="dc4ae45f-3451-400e-b0ba-8c1edebe478a" providerId="ADAL" clId="{474BB98A-8BD9-4126-9A1E-97770AE1E3C6}" dt="2021-09-02T12:02:32.392" v="900" actId="20577"/>
        <pc:sldMkLst>
          <pc:docMk/>
          <pc:sldMk cId="544864155" sldId="387"/>
        </pc:sldMkLst>
        <pc:spChg chg="mod">
          <ac:chgData name="Emrich, Kellie" userId="dc4ae45f-3451-400e-b0ba-8c1edebe478a" providerId="ADAL" clId="{474BB98A-8BD9-4126-9A1E-97770AE1E3C6}" dt="2021-09-02T12:02:32.392" v="900" actId="20577"/>
          <ac:spMkLst>
            <pc:docMk/>
            <pc:sldMk cId="544864155" sldId="387"/>
            <ac:spMk id="4" creationId="{663A3A02-36F8-4EC4-A1FF-C02DCCB214ED}"/>
          </ac:spMkLst>
        </pc:spChg>
      </pc:sldChg>
      <pc:sldChg chg="add del">
        <pc:chgData name="Emrich, Kellie" userId="dc4ae45f-3451-400e-b0ba-8c1edebe478a" providerId="ADAL" clId="{474BB98A-8BD9-4126-9A1E-97770AE1E3C6}" dt="2021-09-02T11:55:17.170" v="670" actId="2890"/>
        <pc:sldMkLst>
          <pc:docMk/>
          <pc:sldMk cId="1609069048" sldId="3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B87642-6CDC-448B-BD98-B2041F37C6E0}" type="datetimeFigureOut">
              <a:rPr lang="en-US" smtClean="0"/>
              <a:t>9/2/2021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C6780-375C-4F5C-A320-1AD8641A51A1}" type="slidenum">
              <a:rPr lang="en-US" smtClean="0"/>
              <a:t>‹#›</a:t>
            </a:fld>
            <a:endParaRPr lang="en-US" dirty="0"/>
          </a:p>
        </p:txBody>
      </p:sp>
    </p:spTree>
    <p:extLst>
      <p:ext uri="{BB962C8B-B14F-4D97-AF65-F5344CB8AC3E}">
        <p14:creationId xmlns:p14="http://schemas.microsoft.com/office/powerpoint/2010/main" val="1101974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conflict </a:t>
            </a:r>
            <a:r>
              <a:rPr lang="en-US" dirty="0"/>
              <a:t>is the lesson in how the character transforms through challenge.</a:t>
            </a:r>
          </a:p>
          <a:p>
            <a:r>
              <a:rPr lang="en-US" dirty="0"/>
              <a:t>If your story lacks conflict, then you’re probably not telling a story. Instead you’re telling a pitch, tagline, unique selling point, or a plain statement.</a:t>
            </a:r>
          </a:p>
          <a:p>
            <a:r>
              <a:rPr lang="en-US" b="1" dirty="0"/>
              <a:t>The resolution </a:t>
            </a:r>
            <a:r>
              <a:rPr lang="en-US" dirty="0"/>
              <a:t>should wrap up the story but should also clearly call your audience to action. It fulfills the purpose behind the story.</a:t>
            </a:r>
          </a:p>
          <a:p>
            <a:endParaRPr lang="en-US" dirty="0"/>
          </a:p>
        </p:txBody>
      </p:sp>
      <p:sp>
        <p:nvSpPr>
          <p:cNvPr id="4" name="Slide Number Placeholder 3"/>
          <p:cNvSpPr>
            <a:spLocks noGrp="1"/>
          </p:cNvSpPr>
          <p:nvPr>
            <p:ph type="sldNum" sz="quarter" idx="5"/>
          </p:nvPr>
        </p:nvSpPr>
        <p:spPr/>
        <p:txBody>
          <a:bodyPr/>
          <a:lstStyle/>
          <a:p>
            <a:fld id="{257C6780-375C-4F5C-A320-1AD8641A51A1}" type="slidenum">
              <a:rPr lang="en-US" smtClean="0"/>
              <a:t>20</a:t>
            </a:fld>
            <a:endParaRPr lang="en-US" dirty="0"/>
          </a:p>
        </p:txBody>
      </p:sp>
    </p:spTree>
    <p:extLst>
      <p:ext uri="{BB962C8B-B14F-4D97-AF65-F5344CB8AC3E}">
        <p14:creationId xmlns:p14="http://schemas.microsoft.com/office/powerpoint/2010/main" val="1745324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9/2/2021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9/2/2021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9/2/2021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9/2/2021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9/2/2021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hesocialprof.com/" TargetMode="External"/><Relationship Id="rId1" Type="http://schemas.openxmlformats.org/officeDocument/2006/relationships/slideLayout" Target="../slideLayouts/slideLayout1.xml"/><Relationship Id="rId5" Type="http://schemas.openxmlformats.org/officeDocument/2006/relationships/hyperlink" Target="https://stuforth.wordpress.com/"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Templates/Content%20Calendar%20-Library%20-%20Generator.xlsx" TargetMode="External"/><Relationship Id="rId1" Type="http://schemas.openxmlformats.org/officeDocument/2006/relationships/slideLayout" Target="../slideLayouts/slideLayout2.xml"/><Relationship Id="rId4" Type="http://schemas.openxmlformats.org/officeDocument/2006/relationships/hyperlink" Target="http://www.pressmyweb.com/ecommerce-ebusiness/makers-imprimerie-crowdfundin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business.facebook.com/creatorstudio" TargetMode="External"/><Relationship Id="rId2" Type="http://schemas.openxmlformats.org/officeDocument/2006/relationships/hyperlink" Target="https://hootsuite.com/pages/stay-connecte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uzzsumo.com/" TargetMode="External"/><Relationship Id="rId2" Type="http://schemas.openxmlformats.org/officeDocument/2006/relationships/hyperlink" Target="https://search.google.com/search-console/about" TargetMode="External"/><Relationship Id="rId1" Type="http://schemas.openxmlformats.org/officeDocument/2006/relationships/slideLayout" Target="../slideLayouts/slideLayout2.xml"/><Relationship Id="rId4" Type="http://schemas.openxmlformats.org/officeDocument/2006/relationships/hyperlink" Target="https://www.quora.c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knowledge7.com/2014/08/13/copywriting-and-visual-design/"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opressor.com/blog-title-generator/" TargetMode="External"/><Relationship Id="rId2" Type="http://schemas.openxmlformats.org/officeDocument/2006/relationships/hyperlink" Target="https://coschedule.com/headline-analyzer" TargetMode="External"/><Relationship Id="rId1" Type="http://schemas.openxmlformats.org/officeDocument/2006/relationships/slideLayout" Target="../slideLayouts/slideLayout2.xml"/><Relationship Id="rId5" Type="http://schemas.openxmlformats.org/officeDocument/2006/relationships/hyperlink" Target="https://www.pixaloopapp.com/" TargetMode="External"/><Relationship Id="rId4" Type="http://schemas.openxmlformats.org/officeDocument/2006/relationships/hyperlink" Target="https://www.canva.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ignup.hootsuite.com/pro-ent-na-english-r10/?utm_source=bing&amp;utm_medium=cpc&amp;utm_campaign=hootsuite_na_search_selfserve_branded&amp;utm_term=hootsuite&amp;msclkid=ce62fa92180219ee746c9a89f4d78791" TargetMode="External"/><Relationship Id="rId2" Type="http://schemas.openxmlformats.org/officeDocument/2006/relationships/hyperlink" Target="https://feedly.com/" TargetMode="External"/><Relationship Id="rId1" Type="http://schemas.openxmlformats.org/officeDocument/2006/relationships/slideLayout" Target="../slideLayouts/slideLayout2.xml"/><Relationship Id="rId4" Type="http://schemas.openxmlformats.org/officeDocument/2006/relationships/hyperlink" Target="https://chrome.google.com/webstore/detail/keyword-surfer/bafijghppfhdpldihckdcadbcobikaca?hl=en"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heerubhojwani.com/digital-storytelling-what-it-really-is/"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oneclickseo.blogspot.com/2012/03/social-media-optimization-like-facebook.html" TargetMode="External"/><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thesocialprof.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greenlivingpedia.org/Sustainable_house_design_features_checklist"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disruptiveadvertising.com/conversion-rate-optimization/4-key-differences-between-homepages-and-landing-pages/" TargetMode="External"/><Relationship Id="rId1" Type="http://schemas.openxmlformats.org/officeDocument/2006/relationships/slideLayout" Target="../slideLayouts/slideLayout2.xml"/><Relationship Id="rId4" Type="http://schemas.openxmlformats.org/officeDocument/2006/relationships/hyperlink" Target="http://heidicohen.com/5-proven-social-media-call-to-action-tips-research/"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justintarte.com/2015/07/what-we-know-vs-what-we-do.html"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blog.teleosleaders.com/2013/07/19/emotional-empathy-and-cognitive-empathy/"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hyperlink" Target="https://tricemail-my.sharepoint.com/personal/kellie_emrich_tri-c_edu/Documents/Jumpstart/Creating%20a%20Buyer%20Persona.docx" TargetMode="External"/><Relationship Id="rId2" Type="http://schemas.openxmlformats.org/officeDocument/2006/relationships/hyperlink" Target="file:///C:\Users\kelli\OneDrive%20-%20Cuyahoga%20Community%20College\Jumpstart\Buyer%20Persona%20Templates.pptx"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Creating%20a%20Buyer%20Persona.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Creating%20a%20Buyer%20Persona.doc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3098776-F58A-437F-92C9-542993245490}"/>
              </a:ext>
            </a:extLst>
          </p:cNvPr>
          <p:cNvSpPr>
            <a:spLocks noGrp="1"/>
          </p:cNvSpPr>
          <p:nvPr>
            <p:ph type="subTitle" idx="1"/>
          </p:nvPr>
        </p:nvSpPr>
        <p:spPr>
          <a:xfrm>
            <a:off x="1548232" y="1087121"/>
            <a:ext cx="8906408" cy="4622800"/>
          </a:xfrm>
        </p:spPr>
        <p:txBody>
          <a:bodyPr>
            <a:normAutofit lnSpcReduction="10000"/>
          </a:bodyPr>
          <a:lstStyle/>
          <a:p>
            <a:pPr algn="l"/>
            <a:r>
              <a:rPr lang="en-US" sz="2400" u="sng" dirty="0">
                <a:solidFill>
                  <a:schemeClr val="bg1">
                    <a:lumMod val="50000"/>
                  </a:schemeClr>
                </a:solidFill>
              </a:rPr>
              <a:t>Week 1</a:t>
            </a:r>
          </a:p>
          <a:p>
            <a:pPr marL="342900" indent="-342900" algn="l">
              <a:buFont typeface="Arial" panose="020B0604020202020204" pitchFamily="34" charset="0"/>
              <a:buChar char="•"/>
            </a:pPr>
            <a:r>
              <a:rPr lang="en-US" sz="2400" dirty="0">
                <a:solidFill>
                  <a:schemeClr val="bg1">
                    <a:lumMod val="50000"/>
                  </a:schemeClr>
                </a:solidFill>
              </a:rPr>
              <a:t>Research</a:t>
            </a:r>
          </a:p>
          <a:p>
            <a:pPr marL="342900" indent="-342900" algn="l">
              <a:buFont typeface="Arial" panose="020B0604020202020204" pitchFamily="34" charset="0"/>
              <a:buChar char="•"/>
            </a:pPr>
            <a:r>
              <a:rPr lang="en-US" sz="2400" dirty="0">
                <a:solidFill>
                  <a:schemeClr val="bg1">
                    <a:lumMod val="50000"/>
                  </a:schemeClr>
                </a:solidFill>
              </a:rPr>
              <a:t>Audit</a:t>
            </a:r>
          </a:p>
          <a:p>
            <a:pPr algn="l"/>
            <a:r>
              <a:rPr lang="en-US" sz="2400" u="sng" dirty="0">
                <a:solidFill>
                  <a:schemeClr val="bg1">
                    <a:lumMod val="50000"/>
                  </a:schemeClr>
                </a:solidFill>
              </a:rPr>
              <a:t>Week 2</a:t>
            </a:r>
          </a:p>
          <a:p>
            <a:pPr marL="342900" indent="-342900" algn="l">
              <a:buFont typeface="Arial" panose="020B0604020202020204" pitchFamily="34" charset="0"/>
              <a:buChar char="•"/>
            </a:pPr>
            <a:r>
              <a:rPr lang="en-US" sz="2400" dirty="0">
                <a:solidFill>
                  <a:schemeClr val="bg1">
                    <a:lumMod val="50000"/>
                  </a:schemeClr>
                </a:solidFill>
              </a:rPr>
              <a:t>Branding</a:t>
            </a:r>
          </a:p>
          <a:p>
            <a:pPr marL="342900" indent="-342900" algn="l">
              <a:buFont typeface="Arial" panose="020B0604020202020204" pitchFamily="34" charset="0"/>
              <a:buChar char="•"/>
            </a:pPr>
            <a:r>
              <a:rPr lang="en-US" sz="2400" dirty="0">
                <a:solidFill>
                  <a:schemeClr val="bg1">
                    <a:lumMod val="50000"/>
                  </a:schemeClr>
                </a:solidFill>
              </a:rPr>
              <a:t>Goals and Objectives</a:t>
            </a:r>
          </a:p>
          <a:p>
            <a:pPr marL="342900" indent="-342900" algn="l">
              <a:buFont typeface="Arial" panose="020B0604020202020204" pitchFamily="34" charset="0"/>
              <a:buChar char="•"/>
            </a:pPr>
            <a:r>
              <a:rPr lang="en-US" sz="2400" dirty="0">
                <a:solidFill>
                  <a:schemeClr val="bg1">
                    <a:lumMod val="50000"/>
                  </a:schemeClr>
                </a:solidFill>
              </a:rPr>
              <a:t>Optimization/Evaluation</a:t>
            </a:r>
          </a:p>
          <a:p>
            <a:pPr algn="l"/>
            <a:r>
              <a:rPr lang="en-US" sz="2400" b="1" u="sng" dirty="0"/>
              <a:t>Week 3</a:t>
            </a:r>
          </a:p>
          <a:p>
            <a:pPr marL="342900" indent="-342900" algn="l">
              <a:buFont typeface="Arial" panose="020B0604020202020204" pitchFamily="34" charset="0"/>
              <a:buChar char="•"/>
            </a:pPr>
            <a:r>
              <a:rPr lang="en-US" sz="2400" b="1" dirty="0"/>
              <a:t>Content Marketing</a:t>
            </a:r>
          </a:p>
          <a:p>
            <a:pPr algn="l"/>
            <a:r>
              <a:rPr lang="en-US" sz="2400" u="sng" dirty="0"/>
              <a:t>Week 4</a:t>
            </a:r>
          </a:p>
          <a:p>
            <a:pPr marL="342900" indent="-342900" algn="l">
              <a:buFont typeface="Arial" panose="020B0604020202020204" pitchFamily="34" charset="0"/>
              <a:buChar char="•"/>
            </a:pPr>
            <a:r>
              <a:rPr lang="en-US" sz="2400" dirty="0"/>
              <a:t>Analytics</a:t>
            </a:r>
          </a:p>
          <a:p>
            <a:pPr marL="342900" indent="-342900" algn="l">
              <a:buFont typeface="Arial" panose="020B0604020202020204" pitchFamily="34" charset="0"/>
              <a:buChar char="•"/>
            </a:pPr>
            <a:r>
              <a:rPr lang="en-US" sz="2400" dirty="0"/>
              <a:t>Types of Advertising</a:t>
            </a:r>
          </a:p>
          <a:p>
            <a:pPr algn="l"/>
            <a:endParaRPr lang="en-US" sz="2400" dirty="0"/>
          </a:p>
          <a:p>
            <a:pPr algn="l"/>
            <a:endParaRPr lang="en-US" sz="2400" dirty="0"/>
          </a:p>
          <a:p>
            <a:pPr algn="l"/>
            <a:endParaRPr lang="en-US" sz="2400" dirty="0"/>
          </a:p>
          <a:p>
            <a:pPr marL="457200" lvl="0" indent="-457200" algn="l">
              <a:buFont typeface="Arial" panose="020B0604020202020204" pitchFamily="34" charset="0"/>
              <a:buChar char="•"/>
            </a:pPr>
            <a:endParaRPr lang="en-US" sz="2400" dirty="0"/>
          </a:p>
          <a:p>
            <a:pPr algn="l"/>
            <a:endParaRPr lang="en-US" dirty="0"/>
          </a:p>
        </p:txBody>
      </p:sp>
      <p:pic>
        <p:nvPicPr>
          <p:cNvPr id="4" name="Picture 3">
            <a:hlinkClick r:id="rId2"/>
            <a:extLst>
              <a:ext uri="{FF2B5EF4-FFF2-40B4-BE49-F238E27FC236}">
                <a16:creationId xmlns:a16="http://schemas.microsoft.com/office/drawing/2014/main" id="{715E48EB-BC06-42A6-A593-EE7857947451}"/>
              </a:ext>
            </a:extLst>
          </p:cNvPr>
          <p:cNvPicPr>
            <a:picLocks noChangeAspect="1"/>
          </p:cNvPicPr>
          <p:nvPr/>
        </p:nvPicPr>
        <p:blipFill>
          <a:blip r:embed="rId3"/>
          <a:stretch>
            <a:fillRect/>
          </a:stretch>
        </p:blipFill>
        <p:spPr>
          <a:xfrm>
            <a:off x="10343703" y="416854"/>
            <a:ext cx="1635466" cy="1635466"/>
          </a:xfrm>
          <a:prstGeom prst="rect">
            <a:avLst/>
          </a:prstGeom>
        </p:spPr>
      </p:pic>
      <p:sp>
        <p:nvSpPr>
          <p:cNvPr id="2" name="TextBox 1">
            <a:extLst>
              <a:ext uri="{FF2B5EF4-FFF2-40B4-BE49-F238E27FC236}">
                <a16:creationId xmlns:a16="http://schemas.microsoft.com/office/drawing/2014/main" id="{E592F883-4089-4912-8161-901D29B6A336}"/>
              </a:ext>
            </a:extLst>
          </p:cNvPr>
          <p:cNvSpPr txBox="1"/>
          <p:nvPr/>
        </p:nvSpPr>
        <p:spPr>
          <a:xfrm>
            <a:off x="6938100" y="2675246"/>
            <a:ext cx="3516540" cy="1446550"/>
          </a:xfrm>
          <a:prstGeom prst="rect">
            <a:avLst/>
          </a:prstGeom>
          <a:noFill/>
        </p:spPr>
        <p:txBody>
          <a:bodyPr wrap="none" rtlCol="0">
            <a:spAutoFit/>
          </a:bodyPr>
          <a:lstStyle/>
          <a:p>
            <a:pPr algn="ctr"/>
            <a:r>
              <a:rPr lang="en-US" sz="3200" dirty="0">
                <a:solidFill>
                  <a:schemeClr val="bg1"/>
                </a:solidFill>
                <a:latin typeface="Bell MT" panose="02020503060305020303" pitchFamily="18" charset="0"/>
                <a:hlinkClick r:id="rId2"/>
              </a:rPr>
              <a:t>The Social Media </a:t>
            </a:r>
          </a:p>
          <a:p>
            <a:pPr algn="ctr"/>
            <a:r>
              <a:rPr lang="en-US" sz="3200" dirty="0">
                <a:solidFill>
                  <a:schemeClr val="bg1"/>
                </a:solidFill>
                <a:latin typeface="Bell MT" panose="02020503060305020303" pitchFamily="18" charset="0"/>
                <a:hlinkClick r:id="rId2"/>
              </a:rPr>
              <a:t>Marketing Strategy</a:t>
            </a:r>
            <a:endParaRPr lang="en-US" sz="3200" dirty="0">
              <a:solidFill>
                <a:schemeClr val="bg1"/>
              </a:solidFill>
              <a:latin typeface="Bell MT" panose="02020503060305020303" pitchFamily="18" charset="0"/>
            </a:endParaRPr>
          </a:p>
          <a:p>
            <a:pPr algn="ctr"/>
            <a:endParaRPr lang="en-US" sz="2400" dirty="0">
              <a:solidFill>
                <a:schemeClr val="bg1"/>
              </a:solidFill>
              <a:latin typeface="Bell MT" panose="02020503060305020303" pitchFamily="18" charset="0"/>
            </a:endParaRPr>
          </a:p>
        </p:txBody>
      </p:sp>
      <p:pic>
        <p:nvPicPr>
          <p:cNvPr id="6" name="Picture 5">
            <a:extLst>
              <a:ext uri="{FF2B5EF4-FFF2-40B4-BE49-F238E27FC236}">
                <a16:creationId xmlns:a16="http://schemas.microsoft.com/office/drawing/2014/main" id="{5F7D81CB-8738-412B-B3FD-C43CA61C024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640464" y="3963329"/>
            <a:ext cx="1669454" cy="1503680"/>
          </a:xfrm>
          <a:prstGeom prst="rect">
            <a:avLst/>
          </a:prstGeom>
        </p:spPr>
      </p:pic>
      <p:sp>
        <p:nvSpPr>
          <p:cNvPr id="10" name="Right Brace 9">
            <a:extLst>
              <a:ext uri="{FF2B5EF4-FFF2-40B4-BE49-F238E27FC236}">
                <a16:creationId xmlns:a16="http://schemas.microsoft.com/office/drawing/2014/main" id="{A93B80AF-E324-4FDC-A5F6-BBCE147F00FE}"/>
              </a:ext>
            </a:extLst>
          </p:cNvPr>
          <p:cNvSpPr/>
          <p:nvPr/>
        </p:nvSpPr>
        <p:spPr>
          <a:xfrm>
            <a:off x="5740400" y="985520"/>
            <a:ext cx="885081" cy="4785358"/>
          </a:xfrm>
          <a:prstGeom prst="rightBrace">
            <a:avLst/>
          </a:prstGeom>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0FE2F441-2F28-4EB0-A591-E36847843377}"/>
              </a:ext>
            </a:extLst>
          </p:cNvPr>
          <p:cNvSpPr/>
          <p:nvPr/>
        </p:nvSpPr>
        <p:spPr>
          <a:xfrm>
            <a:off x="1548232" y="3706760"/>
            <a:ext cx="2935278" cy="8347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852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CDADF-844F-48FE-B7B5-E9A242D038A9}"/>
              </a:ext>
            </a:extLst>
          </p:cNvPr>
          <p:cNvSpPr>
            <a:spLocks noGrp="1"/>
          </p:cNvSpPr>
          <p:nvPr>
            <p:ph type="title"/>
          </p:nvPr>
        </p:nvSpPr>
        <p:spPr>
          <a:xfrm>
            <a:off x="1371600" y="685800"/>
            <a:ext cx="9601200" cy="858915"/>
          </a:xfrm>
        </p:spPr>
        <p:txBody>
          <a:bodyPr/>
          <a:lstStyle/>
          <a:p>
            <a:r>
              <a:rPr lang="en-US" dirty="0"/>
              <a:t>Create a </a:t>
            </a:r>
            <a:r>
              <a:rPr lang="en-US" dirty="0">
                <a:hlinkClick r:id="rId2" action="ppaction://hlinkfile"/>
              </a:rPr>
              <a:t>Content Library</a:t>
            </a:r>
            <a:endParaRPr lang="en-US" dirty="0"/>
          </a:p>
        </p:txBody>
      </p:sp>
      <p:sp>
        <p:nvSpPr>
          <p:cNvPr id="3" name="Content Placeholder 2">
            <a:extLst>
              <a:ext uri="{FF2B5EF4-FFF2-40B4-BE49-F238E27FC236}">
                <a16:creationId xmlns:a16="http://schemas.microsoft.com/office/drawing/2014/main" id="{F5DFFCB3-7AA7-40C9-9DA6-620F9E82A6FC}"/>
              </a:ext>
            </a:extLst>
          </p:cNvPr>
          <p:cNvSpPr>
            <a:spLocks noGrp="1"/>
          </p:cNvSpPr>
          <p:nvPr>
            <p:ph idx="1"/>
          </p:nvPr>
        </p:nvSpPr>
        <p:spPr>
          <a:xfrm>
            <a:off x="1371600" y="1708727"/>
            <a:ext cx="9601200" cy="4158673"/>
          </a:xfrm>
        </p:spPr>
        <p:txBody>
          <a:bodyPr/>
          <a:lstStyle/>
          <a:p>
            <a:r>
              <a:rPr lang="en-US" dirty="0"/>
              <a:t>Content Ideas</a:t>
            </a:r>
          </a:p>
          <a:p>
            <a:r>
              <a:rPr lang="en-US" dirty="0"/>
              <a:t>Content you come across – Links, articles</a:t>
            </a:r>
          </a:p>
          <a:p>
            <a:r>
              <a:rPr lang="en-US" dirty="0"/>
              <a:t>Content ideas from others</a:t>
            </a:r>
          </a:p>
          <a:p>
            <a:r>
              <a:rPr lang="en-US" dirty="0"/>
              <a:t>Stories</a:t>
            </a:r>
          </a:p>
          <a:p>
            <a:r>
              <a:rPr lang="en-US" dirty="0"/>
              <a:t>From </a:t>
            </a:r>
            <a:r>
              <a:rPr lang="en-US" dirty="0" err="1"/>
              <a:t>Feedly</a:t>
            </a:r>
            <a:r>
              <a:rPr lang="en-US" dirty="0"/>
              <a:t> or Social Listening</a:t>
            </a:r>
          </a:p>
          <a:p>
            <a:pPr marL="0" indent="0">
              <a:buNone/>
            </a:pPr>
            <a:endParaRPr lang="en-US" dirty="0"/>
          </a:p>
          <a:p>
            <a:endParaRPr lang="en-US" dirty="0"/>
          </a:p>
        </p:txBody>
      </p:sp>
      <p:pic>
        <p:nvPicPr>
          <p:cNvPr id="5" name="Picture 4" descr="A picture containing text, clipart&#10;&#10;Description automatically generated">
            <a:extLst>
              <a:ext uri="{FF2B5EF4-FFF2-40B4-BE49-F238E27FC236}">
                <a16:creationId xmlns:a16="http://schemas.microsoft.com/office/drawing/2014/main" id="{21E665F4-DF14-4F9A-AF72-65FF062F703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431847" y="3094759"/>
            <a:ext cx="6067425" cy="3397758"/>
          </a:xfrm>
          <a:prstGeom prst="rect">
            <a:avLst/>
          </a:prstGeom>
          <a:effectLst>
            <a:softEdge rad="317500"/>
          </a:effectLst>
        </p:spPr>
      </p:pic>
    </p:spTree>
    <p:extLst>
      <p:ext uri="{BB962C8B-B14F-4D97-AF65-F5344CB8AC3E}">
        <p14:creationId xmlns:p14="http://schemas.microsoft.com/office/powerpoint/2010/main" val="3935241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8957F-B393-4B2A-BB85-51B60381E578}"/>
              </a:ext>
            </a:extLst>
          </p:cNvPr>
          <p:cNvSpPr>
            <a:spLocks noGrp="1"/>
          </p:cNvSpPr>
          <p:nvPr>
            <p:ph type="title"/>
          </p:nvPr>
        </p:nvSpPr>
        <p:spPr/>
        <p:txBody>
          <a:bodyPr/>
          <a:lstStyle/>
          <a:p>
            <a:pPr algn="ctr"/>
            <a:r>
              <a:rPr lang="en-US" dirty="0"/>
              <a:t>Organizing Content</a:t>
            </a:r>
          </a:p>
        </p:txBody>
      </p:sp>
      <p:sp>
        <p:nvSpPr>
          <p:cNvPr id="3" name="Content Placeholder 2">
            <a:extLst>
              <a:ext uri="{FF2B5EF4-FFF2-40B4-BE49-F238E27FC236}">
                <a16:creationId xmlns:a16="http://schemas.microsoft.com/office/drawing/2014/main" id="{83A5F316-F829-4FE0-BE29-18D298F08862}"/>
              </a:ext>
            </a:extLst>
          </p:cNvPr>
          <p:cNvSpPr>
            <a:spLocks noGrp="1"/>
          </p:cNvSpPr>
          <p:nvPr>
            <p:ph idx="1"/>
          </p:nvPr>
        </p:nvSpPr>
        <p:spPr>
          <a:xfrm>
            <a:off x="1371600" y="2171700"/>
            <a:ext cx="9601200" cy="3581400"/>
          </a:xfrm>
        </p:spPr>
        <p:txBody>
          <a:bodyPr>
            <a:normAutofit/>
          </a:bodyPr>
          <a:lstStyle/>
          <a:p>
            <a:pPr lvl="1"/>
            <a:r>
              <a:rPr lang="en-US" sz="3200" dirty="0"/>
              <a:t>The less searching around for assets that you have to do, the better.</a:t>
            </a:r>
          </a:p>
          <a:p>
            <a:pPr lvl="1"/>
            <a:endParaRPr lang="en-US" sz="3200" dirty="0"/>
          </a:p>
          <a:p>
            <a:pPr lvl="2"/>
            <a:r>
              <a:rPr lang="en-US" sz="3200" dirty="0">
                <a:hlinkClick r:id="rId2"/>
              </a:rPr>
              <a:t>Hootsuite</a:t>
            </a:r>
            <a:r>
              <a:rPr lang="en-US" sz="3200" dirty="0"/>
              <a:t>, or </a:t>
            </a:r>
          </a:p>
          <a:p>
            <a:pPr lvl="2"/>
            <a:r>
              <a:rPr lang="en-US" sz="3200" dirty="0">
                <a:hlinkClick r:id="rId3"/>
              </a:rPr>
              <a:t>Facebook </a:t>
            </a:r>
            <a:r>
              <a:rPr lang="en-US" sz="3200" dirty="0"/>
              <a:t>Business Suite</a:t>
            </a:r>
          </a:p>
          <a:p>
            <a:pPr lvl="1"/>
            <a:endParaRPr lang="en-US" dirty="0"/>
          </a:p>
          <a:p>
            <a:endParaRPr lang="en-US" dirty="0"/>
          </a:p>
        </p:txBody>
      </p:sp>
    </p:spTree>
    <p:extLst>
      <p:ext uri="{BB962C8B-B14F-4D97-AF65-F5344CB8AC3E}">
        <p14:creationId xmlns:p14="http://schemas.microsoft.com/office/powerpoint/2010/main" val="911245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4ACD8-2447-41B9-8493-280147AACACE}"/>
              </a:ext>
            </a:extLst>
          </p:cNvPr>
          <p:cNvSpPr>
            <a:spLocks noGrp="1"/>
          </p:cNvSpPr>
          <p:nvPr>
            <p:ph type="title"/>
          </p:nvPr>
        </p:nvSpPr>
        <p:spPr/>
        <p:txBody>
          <a:bodyPr/>
          <a:lstStyle/>
          <a:p>
            <a:r>
              <a:rPr lang="en-US" dirty="0"/>
              <a:t>Resources - Finding Content</a:t>
            </a:r>
            <a:br>
              <a:rPr lang="en-US" dirty="0"/>
            </a:br>
            <a:endParaRPr lang="en-US" dirty="0"/>
          </a:p>
        </p:txBody>
      </p:sp>
      <p:sp>
        <p:nvSpPr>
          <p:cNvPr id="3" name="Content Placeholder 2">
            <a:extLst>
              <a:ext uri="{FF2B5EF4-FFF2-40B4-BE49-F238E27FC236}">
                <a16:creationId xmlns:a16="http://schemas.microsoft.com/office/drawing/2014/main" id="{0F7C0083-8143-4709-9F7E-DDC987C50790}"/>
              </a:ext>
            </a:extLst>
          </p:cNvPr>
          <p:cNvSpPr>
            <a:spLocks noGrp="1"/>
          </p:cNvSpPr>
          <p:nvPr>
            <p:ph idx="1"/>
          </p:nvPr>
        </p:nvSpPr>
        <p:spPr>
          <a:xfrm>
            <a:off x="1371600" y="1953491"/>
            <a:ext cx="9601200" cy="3581400"/>
          </a:xfrm>
        </p:spPr>
        <p:txBody>
          <a:bodyPr/>
          <a:lstStyle/>
          <a:p>
            <a:r>
              <a:rPr lang="en-US" dirty="0">
                <a:hlinkClick r:id="rId2"/>
              </a:rPr>
              <a:t>https://search.google.com/search-console/about</a:t>
            </a:r>
            <a:endParaRPr lang="en-US" dirty="0"/>
          </a:p>
          <a:p>
            <a:r>
              <a:rPr lang="en-US" dirty="0">
                <a:hlinkClick r:id="rId3"/>
              </a:rPr>
              <a:t>buzzsumo.com</a:t>
            </a:r>
            <a:endParaRPr lang="en-US" dirty="0"/>
          </a:p>
          <a:p>
            <a:r>
              <a:rPr lang="en-US" dirty="0">
                <a:hlinkClick r:id="rId4"/>
              </a:rPr>
              <a:t>Quora</a:t>
            </a:r>
            <a:endParaRPr lang="en-US" dirty="0"/>
          </a:p>
          <a:p>
            <a:r>
              <a:rPr lang="en-US" dirty="0"/>
              <a:t>Autocomplete when in Google</a:t>
            </a:r>
          </a:p>
          <a:p>
            <a:r>
              <a:rPr lang="en-US" dirty="0"/>
              <a:t>Google related searches</a:t>
            </a:r>
          </a:p>
          <a:p>
            <a:endParaRPr lang="en-US" dirty="0"/>
          </a:p>
          <a:p>
            <a:pPr marL="0" indent="0">
              <a:buNone/>
            </a:pPr>
            <a:r>
              <a:rPr lang="en-US" dirty="0"/>
              <a:t>Activity</a:t>
            </a:r>
          </a:p>
          <a:p>
            <a:r>
              <a:rPr lang="en-US" dirty="0"/>
              <a:t>Work in teams to find content for the following problem:</a:t>
            </a:r>
          </a:p>
          <a:p>
            <a:endParaRPr lang="en-US" dirty="0"/>
          </a:p>
          <a:p>
            <a:pPr marL="0" indent="0">
              <a:buNone/>
            </a:pPr>
            <a:endParaRPr lang="en-US" dirty="0"/>
          </a:p>
        </p:txBody>
      </p:sp>
    </p:spTree>
    <p:extLst>
      <p:ext uri="{BB962C8B-B14F-4D97-AF65-F5344CB8AC3E}">
        <p14:creationId xmlns:p14="http://schemas.microsoft.com/office/powerpoint/2010/main" val="2597080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FF0DE3-2A1F-46A4-84A9-DAAC1503962E}"/>
              </a:ext>
            </a:extLst>
          </p:cNvPr>
          <p:cNvPicPr>
            <a:picLocks noChangeAspect="1"/>
          </p:cNvPicPr>
          <p:nvPr/>
        </p:nvPicPr>
        <p:blipFill>
          <a:blip r:embed="rId2"/>
          <a:stretch>
            <a:fillRect/>
          </a:stretch>
        </p:blipFill>
        <p:spPr>
          <a:xfrm>
            <a:off x="903326" y="1427742"/>
            <a:ext cx="11049597" cy="2729478"/>
          </a:xfrm>
          <a:prstGeom prst="rect">
            <a:avLst/>
          </a:prstGeom>
        </p:spPr>
      </p:pic>
    </p:spTree>
    <p:extLst>
      <p:ext uri="{BB962C8B-B14F-4D97-AF65-F5344CB8AC3E}">
        <p14:creationId xmlns:p14="http://schemas.microsoft.com/office/powerpoint/2010/main" val="3099356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9D117-5C44-460D-A1B1-C24F9D84BC48}"/>
              </a:ext>
            </a:extLst>
          </p:cNvPr>
          <p:cNvSpPr>
            <a:spLocks noGrp="1"/>
          </p:cNvSpPr>
          <p:nvPr>
            <p:ph type="title"/>
          </p:nvPr>
        </p:nvSpPr>
        <p:spPr>
          <a:xfrm>
            <a:off x="1371600" y="685800"/>
            <a:ext cx="9601200" cy="720437"/>
          </a:xfrm>
        </p:spPr>
        <p:txBody>
          <a:bodyPr/>
          <a:lstStyle/>
          <a:p>
            <a:pPr algn="ctr"/>
            <a:r>
              <a:rPr lang="en-US" dirty="0"/>
              <a:t>Content Marketing</a:t>
            </a:r>
          </a:p>
        </p:txBody>
      </p:sp>
      <p:sp>
        <p:nvSpPr>
          <p:cNvPr id="3" name="Content Placeholder 2">
            <a:extLst>
              <a:ext uri="{FF2B5EF4-FFF2-40B4-BE49-F238E27FC236}">
                <a16:creationId xmlns:a16="http://schemas.microsoft.com/office/drawing/2014/main" id="{68484526-EC09-4C38-A1D5-ED004182025E}"/>
              </a:ext>
            </a:extLst>
          </p:cNvPr>
          <p:cNvSpPr>
            <a:spLocks noGrp="1"/>
          </p:cNvSpPr>
          <p:nvPr>
            <p:ph idx="1"/>
          </p:nvPr>
        </p:nvSpPr>
        <p:spPr>
          <a:xfrm>
            <a:off x="1371600" y="1870363"/>
            <a:ext cx="9601200" cy="3581400"/>
          </a:xfrm>
        </p:spPr>
        <p:txBody>
          <a:bodyPr>
            <a:normAutofit/>
          </a:bodyPr>
          <a:lstStyle/>
          <a:p>
            <a:pPr marL="457200" indent="-457200">
              <a:buFont typeface="+mj-lt"/>
              <a:buAutoNum type="arabicPeriod"/>
            </a:pPr>
            <a:r>
              <a:rPr lang="en-US" sz="4000" dirty="0">
                <a:solidFill>
                  <a:schemeClr val="tx2">
                    <a:lumMod val="75000"/>
                    <a:lumOff val="25000"/>
                  </a:schemeClr>
                </a:solidFill>
              </a:rPr>
              <a:t>Create the Buyer Personas</a:t>
            </a:r>
          </a:p>
          <a:p>
            <a:pPr marL="457200" indent="-457200">
              <a:buFont typeface="+mj-lt"/>
              <a:buAutoNum type="arabicPeriod"/>
            </a:pPr>
            <a:r>
              <a:rPr lang="en-US" sz="4000" dirty="0">
                <a:solidFill>
                  <a:schemeClr val="accent2">
                    <a:lumMod val="75000"/>
                  </a:schemeClr>
                </a:solidFill>
              </a:rPr>
              <a:t>Content Library</a:t>
            </a:r>
          </a:p>
          <a:p>
            <a:pPr marL="457200" indent="-457200">
              <a:buFont typeface="+mj-lt"/>
              <a:buAutoNum type="arabicPeriod"/>
            </a:pPr>
            <a:r>
              <a:rPr lang="en-US" sz="4800" b="1" dirty="0">
                <a:solidFill>
                  <a:srgbClr val="002060"/>
                </a:solidFill>
              </a:rPr>
              <a:t>Creating Content</a:t>
            </a:r>
          </a:p>
          <a:p>
            <a:pPr marL="457200" indent="-457200">
              <a:buFont typeface="+mj-lt"/>
              <a:buAutoNum type="arabicPeriod"/>
            </a:pPr>
            <a:r>
              <a:rPr lang="en-US" sz="4000" dirty="0"/>
              <a:t>Content Calendar</a:t>
            </a:r>
          </a:p>
        </p:txBody>
      </p:sp>
    </p:spTree>
    <p:extLst>
      <p:ext uri="{BB962C8B-B14F-4D97-AF65-F5344CB8AC3E}">
        <p14:creationId xmlns:p14="http://schemas.microsoft.com/office/powerpoint/2010/main" val="1703321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2A691-B66E-45B2-BD88-2AEA67A45282}"/>
              </a:ext>
            </a:extLst>
          </p:cNvPr>
          <p:cNvSpPr>
            <a:spLocks noGrp="1"/>
          </p:cNvSpPr>
          <p:nvPr>
            <p:ph type="title"/>
          </p:nvPr>
        </p:nvSpPr>
        <p:spPr>
          <a:xfrm>
            <a:off x="6833340" y="385354"/>
            <a:ext cx="5421086" cy="1485900"/>
          </a:xfrm>
        </p:spPr>
        <p:txBody>
          <a:bodyPr>
            <a:normAutofit fontScale="90000"/>
          </a:bodyPr>
          <a:lstStyle/>
          <a:p>
            <a:pPr algn="ctr"/>
            <a:r>
              <a:rPr lang="en-US" u="sng" dirty="0"/>
              <a:t>Preparing Content</a:t>
            </a:r>
            <a:br>
              <a:rPr lang="en-US" dirty="0"/>
            </a:br>
            <a:r>
              <a:rPr lang="en-US" dirty="0"/>
              <a:t>Talk Benefits, Not Features</a:t>
            </a:r>
            <a:br>
              <a:rPr lang="en-US" dirty="0"/>
            </a:br>
            <a:endParaRPr lang="en-US" dirty="0"/>
          </a:p>
        </p:txBody>
      </p:sp>
      <p:sp>
        <p:nvSpPr>
          <p:cNvPr id="3" name="Content Placeholder 2">
            <a:extLst>
              <a:ext uri="{FF2B5EF4-FFF2-40B4-BE49-F238E27FC236}">
                <a16:creationId xmlns:a16="http://schemas.microsoft.com/office/drawing/2014/main" id="{52461CF4-CF20-4FF2-A4AA-E1193970C43E}"/>
              </a:ext>
            </a:extLst>
          </p:cNvPr>
          <p:cNvSpPr>
            <a:spLocks noGrp="1"/>
          </p:cNvSpPr>
          <p:nvPr>
            <p:ph idx="1"/>
          </p:nvPr>
        </p:nvSpPr>
        <p:spPr>
          <a:xfrm>
            <a:off x="7132319" y="2590800"/>
            <a:ext cx="4519749" cy="3581400"/>
          </a:xfrm>
        </p:spPr>
        <p:txBody>
          <a:bodyPr/>
          <a:lstStyle/>
          <a:p>
            <a:pPr fontAlgn="base"/>
            <a:r>
              <a:rPr lang="en-US" dirty="0"/>
              <a:t>People don’t care about the tool; they just want to get a benefit. </a:t>
            </a:r>
          </a:p>
          <a:p>
            <a:pPr fontAlgn="base"/>
            <a:r>
              <a:rPr lang="en-US" dirty="0"/>
              <a:t>They don’t want to read books; they want to get information from them. </a:t>
            </a:r>
          </a:p>
          <a:p>
            <a:pPr fontAlgn="base"/>
            <a:r>
              <a:rPr lang="en-US" dirty="0"/>
              <a:t>Not a wellness solutions, instead having more energy.</a:t>
            </a:r>
          </a:p>
          <a:p>
            <a:endParaRPr lang="en-US" dirty="0"/>
          </a:p>
          <a:p>
            <a:pPr marL="0" indent="0">
              <a:buNone/>
            </a:pPr>
            <a:endParaRPr lang="en-US" dirty="0"/>
          </a:p>
        </p:txBody>
      </p:sp>
      <p:pic>
        <p:nvPicPr>
          <p:cNvPr id="5" name="Picture 4">
            <a:extLst>
              <a:ext uri="{FF2B5EF4-FFF2-40B4-BE49-F238E27FC236}">
                <a16:creationId xmlns:a16="http://schemas.microsoft.com/office/drawing/2014/main" id="{5074FEB6-4C96-4E9A-9E11-0D20401E21F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3717" y="91439"/>
            <a:ext cx="6873696" cy="6675121"/>
          </a:xfrm>
          <a:prstGeom prst="rect">
            <a:avLst/>
          </a:prstGeom>
          <a:effectLst>
            <a:softEdge rad="63500"/>
          </a:effectLst>
        </p:spPr>
      </p:pic>
    </p:spTree>
    <p:extLst>
      <p:ext uri="{BB962C8B-B14F-4D97-AF65-F5344CB8AC3E}">
        <p14:creationId xmlns:p14="http://schemas.microsoft.com/office/powerpoint/2010/main" val="3733910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2172-28AC-483C-9F49-CA5CF19C8318}"/>
              </a:ext>
            </a:extLst>
          </p:cNvPr>
          <p:cNvSpPr>
            <a:spLocks noGrp="1"/>
          </p:cNvSpPr>
          <p:nvPr>
            <p:ph type="title"/>
          </p:nvPr>
        </p:nvSpPr>
        <p:spPr/>
        <p:txBody>
          <a:bodyPr/>
          <a:lstStyle/>
          <a:p>
            <a:r>
              <a:rPr lang="en-US" dirty="0"/>
              <a:t>Creating Content</a:t>
            </a:r>
          </a:p>
        </p:txBody>
      </p:sp>
      <p:sp>
        <p:nvSpPr>
          <p:cNvPr id="3" name="Content Placeholder 2">
            <a:extLst>
              <a:ext uri="{FF2B5EF4-FFF2-40B4-BE49-F238E27FC236}">
                <a16:creationId xmlns:a16="http://schemas.microsoft.com/office/drawing/2014/main" id="{CF180242-17CD-436E-87AC-9F2FF3590B66}"/>
              </a:ext>
            </a:extLst>
          </p:cNvPr>
          <p:cNvSpPr>
            <a:spLocks noGrp="1"/>
          </p:cNvSpPr>
          <p:nvPr>
            <p:ph idx="1"/>
          </p:nvPr>
        </p:nvSpPr>
        <p:spPr/>
        <p:txBody>
          <a:bodyPr/>
          <a:lstStyle/>
          <a:p>
            <a:r>
              <a:rPr lang="en-US" dirty="0"/>
              <a:t>Telling Stories</a:t>
            </a:r>
          </a:p>
          <a:p>
            <a:r>
              <a:rPr lang="en-US" dirty="0"/>
              <a:t>Asking Questions</a:t>
            </a:r>
          </a:p>
          <a:p>
            <a:r>
              <a:rPr lang="en-US" dirty="0"/>
              <a:t>Solving Problems</a:t>
            </a:r>
          </a:p>
          <a:p>
            <a:r>
              <a:rPr lang="en-US" dirty="0"/>
              <a:t>Providing Information</a:t>
            </a:r>
          </a:p>
          <a:p>
            <a:r>
              <a:rPr lang="en-US" dirty="0"/>
              <a:t>Free trials, consultations </a:t>
            </a:r>
          </a:p>
          <a:p>
            <a:r>
              <a:rPr lang="en-US" dirty="0"/>
              <a:t>Articles </a:t>
            </a:r>
          </a:p>
          <a:p>
            <a:r>
              <a:rPr lang="en-US" sz="2000" dirty="0">
                <a:solidFill>
                  <a:schemeClr val="tx2"/>
                </a:solidFill>
              </a:rPr>
              <a:t>Using a conversational approach</a:t>
            </a:r>
          </a:p>
          <a:p>
            <a:r>
              <a:rPr lang="en-US" dirty="0"/>
              <a:t>Visuals</a:t>
            </a:r>
            <a:endParaRPr lang="en-US" sz="2000" dirty="0">
              <a:solidFill>
                <a:schemeClr val="tx2"/>
              </a:solidFill>
            </a:endParaRPr>
          </a:p>
          <a:p>
            <a:endParaRPr lang="en-US" dirty="0"/>
          </a:p>
          <a:p>
            <a:endParaRPr lang="en-US" dirty="0"/>
          </a:p>
        </p:txBody>
      </p:sp>
      <p:pic>
        <p:nvPicPr>
          <p:cNvPr id="5" name="Picture 4">
            <a:extLst>
              <a:ext uri="{FF2B5EF4-FFF2-40B4-BE49-F238E27FC236}">
                <a16:creationId xmlns:a16="http://schemas.microsoft.com/office/drawing/2014/main" id="{22AF620B-E604-4B6E-A6C4-47D4AC03C575}"/>
              </a:ext>
            </a:extLst>
          </p:cNvPr>
          <p:cNvPicPr>
            <a:picLocks noChangeAspect="1"/>
          </p:cNvPicPr>
          <p:nvPr/>
        </p:nvPicPr>
        <p:blipFill>
          <a:blip r:embed="rId2"/>
          <a:stretch>
            <a:fillRect/>
          </a:stretch>
        </p:blipFill>
        <p:spPr>
          <a:xfrm>
            <a:off x="5970504" y="0"/>
            <a:ext cx="4849896" cy="6858000"/>
          </a:xfrm>
          <a:prstGeom prst="rect">
            <a:avLst/>
          </a:prstGeom>
        </p:spPr>
      </p:pic>
    </p:spTree>
    <p:extLst>
      <p:ext uri="{BB962C8B-B14F-4D97-AF65-F5344CB8AC3E}">
        <p14:creationId xmlns:p14="http://schemas.microsoft.com/office/powerpoint/2010/main" val="781583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xample of a social media post">
            <a:extLst>
              <a:ext uri="{FF2B5EF4-FFF2-40B4-BE49-F238E27FC236}">
                <a16:creationId xmlns:a16="http://schemas.microsoft.com/office/drawing/2014/main" id="{83ABBCBF-7CAB-40BE-AC10-C838BFB72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771" y="1632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144E48-C12F-406E-B67D-8C24BECD0848}"/>
              </a:ext>
            </a:extLst>
          </p:cNvPr>
          <p:cNvSpPr txBox="1"/>
          <p:nvPr/>
        </p:nvSpPr>
        <p:spPr>
          <a:xfrm>
            <a:off x="1545771" y="2889395"/>
            <a:ext cx="2193078" cy="923330"/>
          </a:xfrm>
          <a:prstGeom prst="rect">
            <a:avLst/>
          </a:prstGeom>
          <a:noFill/>
        </p:spPr>
        <p:txBody>
          <a:bodyPr wrap="square" rtlCol="0">
            <a:spAutoFit/>
          </a:bodyPr>
          <a:lstStyle/>
          <a:p>
            <a:pPr marL="285750" indent="-285750">
              <a:buFont typeface="Arial" panose="020B0604020202020204" pitchFamily="34" charset="0"/>
              <a:buChar char="•"/>
            </a:pPr>
            <a:r>
              <a:rPr lang="en-US" i="1" dirty="0">
                <a:solidFill>
                  <a:srgbClr val="C00000"/>
                </a:solidFill>
              </a:rPr>
              <a:t>Will Make you</a:t>
            </a:r>
          </a:p>
          <a:p>
            <a:pPr marL="285750" indent="-285750">
              <a:buFont typeface="Arial" panose="020B0604020202020204" pitchFamily="34" charset="0"/>
              <a:buChar char="•"/>
            </a:pPr>
            <a:r>
              <a:rPr lang="en-US" i="1" dirty="0">
                <a:solidFill>
                  <a:srgbClr val="C00000"/>
                </a:solidFill>
              </a:rPr>
              <a:t>This is why</a:t>
            </a:r>
          </a:p>
          <a:p>
            <a:pPr marL="285750" indent="-285750">
              <a:buFont typeface="Arial" panose="020B0604020202020204" pitchFamily="34" charset="0"/>
              <a:buChar char="•"/>
            </a:pPr>
            <a:r>
              <a:rPr lang="en-US" i="1" dirty="0">
                <a:solidFill>
                  <a:srgbClr val="C00000"/>
                </a:solidFill>
              </a:rPr>
              <a:t>The reason is</a:t>
            </a:r>
          </a:p>
        </p:txBody>
      </p:sp>
      <p:sp>
        <p:nvSpPr>
          <p:cNvPr id="7" name="TextBox 6">
            <a:extLst>
              <a:ext uri="{FF2B5EF4-FFF2-40B4-BE49-F238E27FC236}">
                <a16:creationId xmlns:a16="http://schemas.microsoft.com/office/drawing/2014/main" id="{EE5744EC-0251-4C42-AFC1-78786E96D517}"/>
              </a:ext>
            </a:extLst>
          </p:cNvPr>
          <p:cNvSpPr txBox="1"/>
          <p:nvPr/>
        </p:nvSpPr>
        <p:spPr>
          <a:xfrm>
            <a:off x="2547257" y="5868182"/>
            <a:ext cx="1822807" cy="369332"/>
          </a:xfrm>
          <a:prstGeom prst="rect">
            <a:avLst/>
          </a:prstGeom>
          <a:noFill/>
        </p:spPr>
        <p:txBody>
          <a:bodyPr wrap="none" rtlCol="0">
            <a:spAutoFit/>
          </a:bodyPr>
          <a:lstStyle/>
          <a:p>
            <a:r>
              <a:rPr lang="en-US" b="1" dirty="0"/>
              <a:t>10. Call to Action</a:t>
            </a:r>
          </a:p>
        </p:txBody>
      </p:sp>
    </p:spTree>
    <p:extLst>
      <p:ext uri="{BB962C8B-B14F-4D97-AF65-F5344CB8AC3E}">
        <p14:creationId xmlns:p14="http://schemas.microsoft.com/office/powerpoint/2010/main" val="3995349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orbitmedia.com/wp-content/uploads/2018/03/image3-1024x926.jpg">
            <a:extLst>
              <a:ext uri="{FF2B5EF4-FFF2-40B4-BE49-F238E27FC236}">
                <a16:creationId xmlns:a16="http://schemas.microsoft.com/office/drawing/2014/main" id="{71243643-7CD8-47F7-A29F-D621D1A24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834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orbitmedia.com/wp-content/uploads/2018/03/trigrams.jpg">
            <a:extLst>
              <a:ext uri="{FF2B5EF4-FFF2-40B4-BE49-F238E27FC236}">
                <a16:creationId xmlns:a16="http://schemas.microsoft.com/office/drawing/2014/main" id="{9EB58F4E-67F5-46E9-B862-90F3B683B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1740622"/>
            <a:ext cx="6762750"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897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B1D3-9D69-4855-921D-AC433E2BE8F1}"/>
              </a:ext>
            </a:extLst>
          </p:cNvPr>
          <p:cNvSpPr>
            <a:spLocks noGrp="1"/>
          </p:cNvSpPr>
          <p:nvPr>
            <p:ph type="title"/>
          </p:nvPr>
        </p:nvSpPr>
        <p:spPr>
          <a:xfrm>
            <a:off x="1399309" y="371764"/>
            <a:ext cx="9601200" cy="1005840"/>
          </a:xfrm>
        </p:spPr>
        <p:txBody>
          <a:bodyPr>
            <a:normAutofit/>
          </a:bodyPr>
          <a:lstStyle/>
          <a:p>
            <a:pPr algn="ctr"/>
            <a:r>
              <a:rPr lang="en-US" dirty="0"/>
              <a:t>Headlines and Images</a:t>
            </a:r>
          </a:p>
        </p:txBody>
      </p:sp>
      <p:sp>
        <p:nvSpPr>
          <p:cNvPr id="3" name="Content Placeholder 2">
            <a:extLst>
              <a:ext uri="{FF2B5EF4-FFF2-40B4-BE49-F238E27FC236}">
                <a16:creationId xmlns:a16="http://schemas.microsoft.com/office/drawing/2014/main" id="{E60D2B5E-B923-4893-BADD-D848714C3076}"/>
              </a:ext>
            </a:extLst>
          </p:cNvPr>
          <p:cNvSpPr>
            <a:spLocks noGrp="1"/>
          </p:cNvSpPr>
          <p:nvPr>
            <p:ph idx="1"/>
          </p:nvPr>
        </p:nvSpPr>
        <p:spPr>
          <a:xfrm>
            <a:off x="1295400" y="1990996"/>
            <a:ext cx="9601200" cy="4383678"/>
          </a:xfrm>
        </p:spPr>
        <p:txBody>
          <a:bodyPr>
            <a:normAutofit fontScale="85000" lnSpcReduction="20000"/>
          </a:bodyPr>
          <a:lstStyle/>
          <a:p>
            <a:r>
              <a:rPr lang="en-US" sz="3200" dirty="0">
                <a:hlinkClick r:id="rId2"/>
              </a:rPr>
              <a:t>Headlines</a:t>
            </a:r>
            <a:r>
              <a:rPr lang="en-US" sz="3200" dirty="0"/>
              <a:t>, </a:t>
            </a:r>
            <a:r>
              <a:rPr lang="en-US" sz="3200" dirty="0">
                <a:hlinkClick r:id="rId3"/>
              </a:rPr>
              <a:t>Blog Title Generator</a:t>
            </a:r>
            <a:endParaRPr lang="en-US" sz="3200" dirty="0"/>
          </a:p>
          <a:p>
            <a:endParaRPr lang="en-US" sz="3200" dirty="0"/>
          </a:p>
          <a:p>
            <a:pPr lvl="1"/>
            <a:r>
              <a:rPr lang="en-US" sz="3200" dirty="0"/>
              <a:t>Facebook posts- First 18 Characters show in Newsfeeds</a:t>
            </a:r>
          </a:p>
          <a:p>
            <a:pPr lvl="1"/>
            <a:r>
              <a:rPr lang="en-US" sz="3200" dirty="0"/>
              <a:t>Instagram posts – First 2 lines</a:t>
            </a:r>
          </a:p>
          <a:p>
            <a:endParaRPr lang="en-US" sz="3200" dirty="0"/>
          </a:p>
          <a:p>
            <a:r>
              <a:rPr lang="en-US" sz="3200" dirty="0"/>
              <a:t>Images</a:t>
            </a:r>
          </a:p>
          <a:p>
            <a:pPr lvl="1"/>
            <a:r>
              <a:rPr lang="en-US" sz="3200" dirty="0">
                <a:hlinkClick r:id="rId4"/>
              </a:rPr>
              <a:t>Canva</a:t>
            </a:r>
            <a:r>
              <a:rPr lang="en-US" sz="3200" dirty="0"/>
              <a:t> — a design game-changer. The best way to create visuals for your brand, no PhotoShop skills required.</a:t>
            </a:r>
          </a:p>
          <a:p>
            <a:pPr lvl="1"/>
            <a:r>
              <a:rPr lang="en-US" sz="3200" dirty="0">
                <a:hlinkClick r:id="rId5"/>
              </a:rPr>
              <a:t>Pixaloop</a:t>
            </a:r>
            <a:r>
              <a:rPr lang="en-US" sz="3200" dirty="0"/>
              <a:t> — a very cool way to make your pictures move, known officially as ‘cinemagraphs’ but amongst our team as ‘Harry Potter images’.</a:t>
            </a:r>
          </a:p>
          <a:p>
            <a:pPr marL="0" indent="0">
              <a:buNone/>
            </a:pPr>
            <a:endParaRPr lang="en-US" sz="3200" dirty="0"/>
          </a:p>
          <a:p>
            <a:pPr lvl="1"/>
            <a:endParaRPr lang="en-US" sz="3200" dirty="0"/>
          </a:p>
          <a:p>
            <a:pPr marL="530352" lvl="1" indent="0">
              <a:buNone/>
            </a:pPr>
            <a:endParaRPr lang="en-US" sz="3200" dirty="0"/>
          </a:p>
        </p:txBody>
      </p:sp>
    </p:spTree>
    <p:extLst>
      <p:ext uri="{BB962C8B-B14F-4D97-AF65-F5344CB8AC3E}">
        <p14:creationId xmlns:p14="http://schemas.microsoft.com/office/powerpoint/2010/main" val="750229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592102-9CE4-4095-8383-C1B8963BB9C5}"/>
              </a:ext>
            </a:extLst>
          </p:cNvPr>
          <p:cNvSpPr txBox="1"/>
          <p:nvPr/>
        </p:nvSpPr>
        <p:spPr>
          <a:xfrm>
            <a:off x="926184" y="388390"/>
            <a:ext cx="7963292" cy="5447645"/>
          </a:xfrm>
          <a:prstGeom prst="rect">
            <a:avLst/>
          </a:prstGeom>
          <a:noFill/>
        </p:spPr>
        <p:txBody>
          <a:bodyPr wrap="square">
            <a:spAutoFit/>
          </a:bodyPr>
          <a:lstStyle/>
          <a:p>
            <a:pPr marL="0" indent="0">
              <a:buNone/>
            </a:pPr>
            <a:r>
              <a:rPr lang="en-US" sz="2000" dirty="0"/>
              <a:t>1.  Research and Listening – </a:t>
            </a:r>
            <a:r>
              <a:rPr lang="en-US" sz="2000" dirty="0" err="1"/>
              <a:t>Feedly</a:t>
            </a:r>
            <a:r>
              <a:rPr lang="en-US" sz="2000" dirty="0"/>
              <a:t>, searching social platforms, google. </a:t>
            </a:r>
          </a:p>
          <a:p>
            <a:pPr marL="0" indent="0">
              <a:buNone/>
            </a:pPr>
            <a:r>
              <a:rPr lang="en-US" sz="2000" dirty="0"/>
              <a:t>– recording results to take notice of industry, competitors, audience and your brand.</a:t>
            </a:r>
          </a:p>
          <a:p>
            <a:pPr lvl="1"/>
            <a:r>
              <a:rPr lang="en-US" sz="2000" dirty="0"/>
              <a:t>Create a social listen account on </a:t>
            </a:r>
            <a:r>
              <a:rPr lang="en-US" sz="2000" dirty="0" err="1">
                <a:hlinkClick r:id="rId2"/>
              </a:rPr>
              <a:t>Feedly</a:t>
            </a:r>
            <a:r>
              <a:rPr lang="en-US" sz="2000" dirty="0">
                <a:hlinkClick r:id="rId2"/>
              </a:rPr>
              <a:t> </a:t>
            </a:r>
            <a:r>
              <a:rPr lang="en-US" sz="2000" dirty="0"/>
              <a:t>or </a:t>
            </a:r>
            <a:r>
              <a:rPr lang="en-US" sz="2000" dirty="0">
                <a:hlinkClick r:id="rId3"/>
              </a:rPr>
              <a:t>Hootsuite</a:t>
            </a:r>
            <a:endParaRPr lang="en-US" sz="2000" dirty="0"/>
          </a:p>
          <a:p>
            <a:pPr lvl="1"/>
            <a:r>
              <a:rPr lang="en-US" sz="2000" dirty="0"/>
              <a:t>Use search engines on top platforms – Facebook, LinkedIn, Twitter, Instagram</a:t>
            </a:r>
          </a:p>
          <a:p>
            <a:pPr lvl="2"/>
            <a:r>
              <a:rPr lang="en-US" sz="2400" dirty="0"/>
              <a:t>Think like a customer – keywords - </a:t>
            </a:r>
            <a:r>
              <a:rPr lang="en-US" sz="2400" dirty="0">
                <a:hlinkClick r:id="rId4"/>
              </a:rPr>
              <a:t>Google Chrome Extension for Keywords</a:t>
            </a:r>
            <a:endParaRPr lang="en-US" sz="2400" dirty="0"/>
          </a:p>
          <a:p>
            <a:pPr lvl="1"/>
            <a:r>
              <a:rPr lang="en-US" sz="2000" dirty="0"/>
              <a:t>Record what you find – what is working not working, content you see, tops search results, followings</a:t>
            </a:r>
          </a:p>
          <a:p>
            <a:pPr lvl="1"/>
            <a:endParaRPr lang="en-US" sz="2000" dirty="0"/>
          </a:p>
          <a:p>
            <a:pPr marL="0" indent="0">
              <a:buNone/>
            </a:pPr>
            <a:r>
              <a:rPr lang="en-US" sz="2000" dirty="0"/>
              <a:t>2. Keep all your branding elements in one place – Brand Style Guide.</a:t>
            </a:r>
          </a:p>
          <a:p>
            <a:pPr marL="0" indent="0">
              <a:buNone/>
            </a:pPr>
            <a:endParaRPr lang="en-US" sz="2000" dirty="0"/>
          </a:p>
          <a:p>
            <a:pPr marL="0" indent="0">
              <a:buNone/>
            </a:pPr>
            <a:r>
              <a:rPr lang="en-US" sz="2000" dirty="0"/>
              <a:t>3. Pick 1-2 social platforms for your marketing efforts – Facebook is the largest and LinkedIn is a must for professional presence and network.</a:t>
            </a:r>
          </a:p>
          <a:p>
            <a:pPr marL="0" indent="0">
              <a:buNone/>
            </a:pPr>
            <a:endParaRPr lang="en-US" sz="2000" dirty="0"/>
          </a:p>
          <a:p>
            <a:pPr marL="0" indent="0">
              <a:buNone/>
            </a:pPr>
            <a:r>
              <a:rPr lang="en-US" sz="2000" b="1" dirty="0"/>
              <a:t>4. Creating Content</a:t>
            </a:r>
            <a:endParaRPr lang="en-US" sz="1400" dirty="0"/>
          </a:p>
        </p:txBody>
      </p:sp>
      <p:sp>
        <p:nvSpPr>
          <p:cNvPr id="7" name="TextBox 6">
            <a:extLst>
              <a:ext uri="{FF2B5EF4-FFF2-40B4-BE49-F238E27FC236}">
                <a16:creationId xmlns:a16="http://schemas.microsoft.com/office/drawing/2014/main" id="{77E4AFC8-82AC-4DF1-8FA6-D8E368DD0B87}"/>
              </a:ext>
            </a:extLst>
          </p:cNvPr>
          <p:cNvSpPr txBox="1"/>
          <p:nvPr/>
        </p:nvSpPr>
        <p:spPr>
          <a:xfrm>
            <a:off x="9228841" y="1370757"/>
            <a:ext cx="2750270" cy="3046988"/>
          </a:xfrm>
          <a:prstGeom prst="rect">
            <a:avLst/>
          </a:prstGeom>
          <a:noFill/>
        </p:spPr>
        <p:txBody>
          <a:bodyPr wrap="square">
            <a:spAutoFit/>
          </a:bodyPr>
          <a:lstStyle/>
          <a:p>
            <a:pPr algn="ctr"/>
            <a:r>
              <a:rPr lang="en-US" sz="4800" dirty="0">
                <a:solidFill>
                  <a:schemeClr val="tx2">
                    <a:lumMod val="90000"/>
                    <a:lumOff val="10000"/>
                  </a:schemeClr>
                </a:solidFill>
              </a:rPr>
              <a:t>What Have we Learned so Far?</a:t>
            </a:r>
          </a:p>
        </p:txBody>
      </p:sp>
    </p:spTree>
    <p:extLst>
      <p:ext uri="{BB962C8B-B14F-4D97-AF65-F5344CB8AC3E}">
        <p14:creationId xmlns:p14="http://schemas.microsoft.com/office/powerpoint/2010/main" val="1644378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F642E-8553-4845-81B1-89FFF2EED6FA}"/>
              </a:ext>
            </a:extLst>
          </p:cNvPr>
          <p:cNvSpPr>
            <a:spLocks noGrp="1"/>
          </p:cNvSpPr>
          <p:nvPr>
            <p:ph type="title"/>
          </p:nvPr>
        </p:nvSpPr>
        <p:spPr/>
        <p:txBody>
          <a:bodyPr>
            <a:normAutofit fontScale="90000"/>
          </a:bodyPr>
          <a:lstStyle/>
          <a:p>
            <a:r>
              <a:rPr lang="en-US" dirty="0"/>
              <a:t>Telling Stories</a:t>
            </a:r>
            <a:br>
              <a:rPr lang="en-US" dirty="0"/>
            </a:br>
            <a:r>
              <a:rPr lang="en-US" sz="2700" dirty="0"/>
              <a:t>Essential elements of storytelling: • Characters • Conflict • Resolution</a:t>
            </a:r>
            <a:br>
              <a:rPr lang="en-US" dirty="0"/>
            </a:br>
            <a:endParaRPr lang="en-US" dirty="0"/>
          </a:p>
        </p:txBody>
      </p:sp>
      <p:sp>
        <p:nvSpPr>
          <p:cNvPr id="3" name="Content Placeholder 2">
            <a:extLst>
              <a:ext uri="{FF2B5EF4-FFF2-40B4-BE49-F238E27FC236}">
                <a16:creationId xmlns:a16="http://schemas.microsoft.com/office/drawing/2014/main" id="{9FE2A6A3-A857-4878-82AD-69F167E5890D}"/>
              </a:ext>
            </a:extLst>
          </p:cNvPr>
          <p:cNvSpPr>
            <a:spLocks noGrp="1"/>
          </p:cNvSpPr>
          <p:nvPr>
            <p:ph idx="1"/>
          </p:nvPr>
        </p:nvSpPr>
        <p:spPr>
          <a:xfrm>
            <a:off x="1371600" y="1774372"/>
            <a:ext cx="10580914" cy="4572000"/>
          </a:xfrm>
        </p:spPr>
        <p:txBody>
          <a:bodyPr>
            <a:normAutofit fontScale="92500" lnSpcReduction="10000"/>
          </a:bodyPr>
          <a:lstStyle/>
          <a:p>
            <a:r>
              <a:rPr lang="en-US" sz="2200" b="1" dirty="0"/>
              <a:t>Second-person point of view</a:t>
            </a:r>
            <a:r>
              <a:rPr lang="en-US" dirty="0"/>
              <a:t>: • The character in this point of view is your audience. • When using </a:t>
            </a:r>
            <a:r>
              <a:rPr lang="en-US" sz="2200" b="1" dirty="0"/>
              <a:t>"you" </a:t>
            </a:r>
            <a:r>
              <a:rPr lang="en-US" dirty="0"/>
              <a:t>language, you need to really understand your buyer personas. • Tell the story in a way that shows empathy.</a:t>
            </a:r>
          </a:p>
          <a:p>
            <a:endParaRPr lang="en-US" dirty="0"/>
          </a:p>
          <a:p>
            <a:r>
              <a:rPr lang="en-US" sz="2200" b="1" dirty="0"/>
              <a:t>First-person point of view: </a:t>
            </a:r>
            <a:r>
              <a:rPr lang="en-US" dirty="0"/>
              <a:t>• The character is </a:t>
            </a:r>
            <a:r>
              <a:rPr lang="en-US" b="1" dirty="0"/>
              <a:t>yourself (I)</a:t>
            </a:r>
            <a:r>
              <a:rPr lang="en-US" dirty="0"/>
              <a:t>. • Using this type of language in storytelling is more confessional. • You can use this to build authority. • Try using first person when there is a known person, an author, behind the content.</a:t>
            </a:r>
          </a:p>
          <a:p>
            <a:endParaRPr lang="en-US" dirty="0"/>
          </a:p>
          <a:p>
            <a:r>
              <a:rPr lang="en-US" sz="2200" b="1" dirty="0"/>
              <a:t>Third-person point of view: </a:t>
            </a:r>
            <a:r>
              <a:rPr lang="en-US" dirty="0"/>
              <a:t>• This is the </a:t>
            </a:r>
            <a:r>
              <a:rPr lang="en-US" sz="2200" b="1" dirty="0"/>
              <a:t>”he said” and "she said” </a:t>
            </a:r>
            <a:r>
              <a:rPr lang="en-US" dirty="0"/>
              <a:t>type of language. • Case studies about your customers are a good example of using third-person. • Stories for this point of view can be both fictional or nonfictional. </a:t>
            </a:r>
          </a:p>
          <a:p>
            <a:endParaRPr lang="en-US" dirty="0"/>
          </a:p>
          <a:p>
            <a:pPr marL="0" indent="0">
              <a:buNone/>
            </a:pPr>
            <a:r>
              <a:rPr lang="en-US" dirty="0"/>
              <a:t>Most importantly, when it comes to point of view, keep it consistent. And tell the story of a person. </a:t>
            </a:r>
          </a:p>
        </p:txBody>
      </p:sp>
    </p:spTree>
    <p:extLst>
      <p:ext uri="{BB962C8B-B14F-4D97-AF65-F5344CB8AC3E}">
        <p14:creationId xmlns:p14="http://schemas.microsoft.com/office/powerpoint/2010/main" val="2746633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CD84-F310-4D2B-9509-645644FCBC40}"/>
              </a:ext>
            </a:extLst>
          </p:cNvPr>
          <p:cNvSpPr>
            <a:spLocks noGrp="1"/>
          </p:cNvSpPr>
          <p:nvPr>
            <p:ph type="title"/>
          </p:nvPr>
        </p:nvSpPr>
        <p:spPr>
          <a:xfrm>
            <a:off x="1295400" y="215900"/>
            <a:ext cx="9601200" cy="1485900"/>
          </a:xfrm>
        </p:spPr>
        <p:txBody>
          <a:bodyPr/>
          <a:lstStyle/>
          <a:p>
            <a:r>
              <a:rPr lang="en-US" u="sng" dirty="0"/>
              <a:t>Preparing Content - Tell Stories</a:t>
            </a:r>
          </a:p>
        </p:txBody>
      </p:sp>
      <p:sp>
        <p:nvSpPr>
          <p:cNvPr id="3" name="Content Placeholder 2">
            <a:extLst>
              <a:ext uri="{FF2B5EF4-FFF2-40B4-BE49-F238E27FC236}">
                <a16:creationId xmlns:a16="http://schemas.microsoft.com/office/drawing/2014/main" id="{626B7014-67B1-4297-A5E8-D99DA2B453A6}"/>
              </a:ext>
            </a:extLst>
          </p:cNvPr>
          <p:cNvSpPr>
            <a:spLocks noGrp="1"/>
          </p:cNvSpPr>
          <p:nvPr>
            <p:ph idx="1"/>
          </p:nvPr>
        </p:nvSpPr>
        <p:spPr>
          <a:xfrm>
            <a:off x="1157605" y="1029704"/>
            <a:ext cx="11034395" cy="3581400"/>
          </a:xfrm>
        </p:spPr>
        <p:txBody>
          <a:bodyPr>
            <a:normAutofit lnSpcReduction="10000"/>
          </a:bodyPr>
          <a:lstStyle/>
          <a:p>
            <a:r>
              <a:rPr lang="en-US" dirty="0"/>
              <a:t>Use Stories, from a single person perspective</a:t>
            </a:r>
          </a:p>
          <a:p>
            <a:pPr fontAlgn="base"/>
            <a:r>
              <a:rPr lang="en-US" dirty="0"/>
              <a:t>“Our safe room against burglars has helped out thousands of people feel secure and safe.” This sentence doesn’t really appeal to anyone or strike at any emotion.</a:t>
            </a:r>
          </a:p>
          <a:p>
            <a:pPr lvl="1" fontAlgn="base"/>
            <a:r>
              <a:rPr lang="en-US" dirty="0"/>
              <a:t>On the other hand, a story about a single person just might.</a:t>
            </a:r>
          </a:p>
          <a:p>
            <a:pPr fontAlgn="base"/>
            <a:r>
              <a:rPr lang="en-US" dirty="0"/>
              <a:t>“John was sleeping one night at home with his wife and his newborn infant. Suddenly, he heard a noise from the kitchen. He immediately woke his wife up, ran to his kid, and they locked themselves in the safe room from where they called the police. The police came within five minutes and apprehended the burglars. John kept his family safe by using one of our safe rooms.”</a:t>
            </a:r>
          </a:p>
          <a:p>
            <a:pPr fontAlgn="base"/>
            <a:r>
              <a:rPr lang="en-US" sz="2800" dirty="0"/>
              <a:t>Suddenly, we care.  Talk about the experience of a single person and paint the picture.</a:t>
            </a:r>
          </a:p>
          <a:p>
            <a:endParaRPr lang="en-US" dirty="0"/>
          </a:p>
        </p:txBody>
      </p:sp>
      <p:pic>
        <p:nvPicPr>
          <p:cNvPr id="8" name="Picture 7">
            <a:extLst>
              <a:ext uri="{FF2B5EF4-FFF2-40B4-BE49-F238E27FC236}">
                <a16:creationId xmlns:a16="http://schemas.microsoft.com/office/drawing/2014/main" id="{CCA74A8B-16B9-4C65-BAD1-950B6703E93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72017" y="3856754"/>
            <a:ext cx="4562378" cy="3001246"/>
          </a:xfrm>
          <a:prstGeom prst="rect">
            <a:avLst/>
          </a:prstGeom>
          <a:effectLst>
            <a:softEdge rad="317500"/>
          </a:effectLst>
        </p:spPr>
      </p:pic>
    </p:spTree>
    <p:extLst>
      <p:ext uri="{BB962C8B-B14F-4D97-AF65-F5344CB8AC3E}">
        <p14:creationId xmlns:p14="http://schemas.microsoft.com/office/powerpoint/2010/main" val="392093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9D117-5C44-460D-A1B1-C24F9D84BC48}"/>
              </a:ext>
            </a:extLst>
          </p:cNvPr>
          <p:cNvSpPr>
            <a:spLocks noGrp="1"/>
          </p:cNvSpPr>
          <p:nvPr>
            <p:ph type="title"/>
          </p:nvPr>
        </p:nvSpPr>
        <p:spPr>
          <a:xfrm>
            <a:off x="1371600" y="685800"/>
            <a:ext cx="9601200" cy="720437"/>
          </a:xfrm>
        </p:spPr>
        <p:txBody>
          <a:bodyPr/>
          <a:lstStyle/>
          <a:p>
            <a:pPr algn="ctr"/>
            <a:r>
              <a:rPr lang="en-US" dirty="0"/>
              <a:t>Content Marketing</a:t>
            </a:r>
          </a:p>
        </p:txBody>
      </p:sp>
      <p:sp>
        <p:nvSpPr>
          <p:cNvPr id="3" name="Content Placeholder 2">
            <a:extLst>
              <a:ext uri="{FF2B5EF4-FFF2-40B4-BE49-F238E27FC236}">
                <a16:creationId xmlns:a16="http://schemas.microsoft.com/office/drawing/2014/main" id="{68484526-EC09-4C38-A1D5-ED004182025E}"/>
              </a:ext>
            </a:extLst>
          </p:cNvPr>
          <p:cNvSpPr>
            <a:spLocks noGrp="1"/>
          </p:cNvSpPr>
          <p:nvPr>
            <p:ph idx="1"/>
          </p:nvPr>
        </p:nvSpPr>
        <p:spPr>
          <a:xfrm>
            <a:off x="1371600" y="1870363"/>
            <a:ext cx="9601200" cy="3581400"/>
          </a:xfrm>
        </p:spPr>
        <p:txBody>
          <a:bodyPr>
            <a:normAutofit/>
          </a:bodyPr>
          <a:lstStyle/>
          <a:p>
            <a:pPr marL="457200" indent="-457200">
              <a:buFont typeface="+mj-lt"/>
              <a:buAutoNum type="arabicPeriod"/>
            </a:pPr>
            <a:r>
              <a:rPr lang="en-US" sz="4000" dirty="0">
                <a:solidFill>
                  <a:schemeClr val="tx2">
                    <a:lumMod val="75000"/>
                    <a:lumOff val="25000"/>
                  </a:schemeClr>
                </a:solidFill>
              </a:rPr>
              <a:t>Create the Buyer Personas</a:t>
            </a:r>
          </a:p>
          <a:p>
            <a:pPr marL="457200" indent="-457200">
              <a:buFont typeface="+mj-lt"/>
              <a:buAutoNum type="arabicPeriod"/>
            </a:pPr>
            <a:r>
              <a:rPr lang="en-US" sz="4000" dirty="0">
                <a:solidFill>
                  <a:schemeClr val="accent2">
                    <a:lumMod val="75000"/>
                  </a:schemeClr>
                </a:solidFill>
              </a:rPr>
              <a:t>Content Library</a:t>
            </a:r>
          </a:p>
          <a:p>
            <a:pPr marL="457200" indent="-457200">
              <a:buFont typeface="+mj-lt"/>
              <a:buAutoNum type="arabicPeriod"/>
            </a:pPr>
            <a:r>
              <a:rPr lang="en-US" sz="4000" dirty="0">
                <a:solidFill>
                  <a:srgbClr val="002060"/>
                </a:solidFill>
              </a:rPr>
              <a:t>Creating Content</a:t>
            </a:r>
          </a:p>
          <a:p>
            <a:pPr marL="457200" indent="-457200">
              <a:buFont typeface="+mj-lt"/>
              <a:buAutoNum type="arabicPeriod"/>
            </a:pPr>
            <a:r>
              <a:rPr lang="en-US" sz="4800" b="1" dirty="0"/>
              <a:t>Content Calendar</a:t>
            </a:r>
          </a:p>
        </p:txBody>
      </p:sp>
    </p:spTree>
    <p:extLst>
      <p:ext uri="{BB962C8B-B14F-4D97-AF65-F5344CB8AC3E}">
        <p14:creationId xmlns:p14="http://schemas.microsoft.com/office/powerpoint/2010/main" val="1933188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EC018C34-11EB-4608-A773-B0FC53826393}"/>
              </a:ext>
            </a:extLst>
          </p:cNvPr>
          <p:cNvSpPr txBox="1"/>
          <p:nvPr/>
        </p:nvSpPr>
        <p:spPr>
          <a:xfrm>
            <a:off x="3306048" y="1252322"/>
            <a:ext cx="8493839" cy="3581400"/>
          </a:xfrm>
          <a:prstGeom prst="rect">
            <a:avLst/>
          </a:prstGeom>
        </p:spPr>
        <p:txBody>
          <a:bodyPr vert="horz" lIns="91440" tIns="45720" rIns="91440" bIns="45720" rtlCol="0">
            <a:normAutofit/>
          </a:bodyPr>
          <a:lstStyle/>
          <a:p>
            <a:pPr indent="-384048" defTabSz="914400" fontAlgn="base">
              <a:lnSpc>
                <a:spcPct val="94000"/>
              </a:lnSpc>
              <a:spcAft>
                <a:spcPts val="200"/>
              </a:spcAft>
              <a:buFont typeface="Franklin Gothic Book" panose="020B0503020102020204" pitchFamily="34" charset="0"/>
            </a:pPr>
            <a:r>
              <a:rPr lang="en-US" sz="2800" b="1" i="0" dirty="0">
                <a:solidFill>
                  <a:schemeClr val="tx2"/>
                </a:solidFill>
                <a:effectLst/>
              </a:rPr>
              <a:t>Content Calendar</a:t>
            </a:r>
          </a:p>
          <a:p>
            <a:pPr indent="-384048" defTabSz="914400" fontAlgn="base">
              <a:lnSpc>
                <a:spcPct val="94000"/>
              </a:lnSpc>
              <a:spcAft>
                <a:spcPts val="200"/>
              </a:spcAft>
              <a:buFont typeface="Franklin Gothic Book" panose="020B0503020102020204" pitchFamily="34" charset="0"/>
            </a:pPr>
            <a:endParaRPr lang="en-US" sz="2800" b="1" i="0" dirty="0">
              <a:solidFill>
                <a:schemeClr val="tx2"/>
              </a:solidFill>
              <a:effectLst/>
            </a:endParaRPr>
          </a:p>
          <a:p>
            <a:pPr indent="-384048" defTabSz="914400" fontAlgn="base">
              <a:lnSpc>
                <a:spcPct val="94000"/>
              </a:lnSpc>
              <a:spcAft>
                <a:spcPts val="200"/>
              </a:spcAft>
              <a:buFont typeface="Franklin Gothic Book" panose="020B0503020102020204" pitchFamily="34" charset="0"/>
            </a:pPr>
            <a:r>
              <a:rPr lang="en-US" sz="2800" b="1" i="0" dirty="0">
                <a:solidFill>
                  <a:schemeClr val="tx2"/>
                </a:solidFill>
                <a:effectLst/>
              </a:rPr>
              <a:t>Find a Cadence</a:t>
            </a:r>
          </a:p>
          <a:p>
            <a:pPr indent="-384048" defTabSz="914400" fontAlgn="base">
              <a:lnSpc>
                <a:spcPct val="94000"/>
              </a:lnSpc>
              <a:spcAft>
                <a:spcPts val="200"/>
              </a:spcAft>
              <a:buFont typeface="Franklin Gothic Book" panose="020B0503020102020204" pitchFamily="34" charset="0"/>
            </a:pPr>
            <a:r>
              <a:rPr lang="en-US" sz="2800" b="0" i="0" dirty="0">
                <a:solidFill>
                  <a:schemeClr val="tx2"/>
                </a:solidFill>
                <a:effectLst/>
              </a:rPr>
              <a:t>Maintaining a consistent posting schedule is important if you want to stay visible and relevant on social platforms.</a:t>
            </a:r>
          </a:p>
        </p:txBody>
      </p:sp>
      <p:sp>
        <p:nvSpPr>
          <p:cNvPr id="9" name="TextBox 8">
            <a:extLst>
              <a:ext uri="{FF2B5EF4-FFF2-40B4-BE49-F238E27FC236}">
                <a16:creationId xmlns:a16="http://schemas.microsoft.com/office/drawing/2014/main" id="{0D8D1761-D2A3-4378-AD5D-8679A5D60A93}"/>
              </a:ext>
            </a:extLst>
          </p:cNvPr>
          <p:cNvSpPr txBox="1"/>
          <p:nvPr/>
        </p:nvSpPr>
        <p:spPr>
          <a:xfrm>
            <a:off x="465518" y="478684"/>
            <a:ext cx="2144947" cy="4355038"/>
          </a:xfrm>
          <a:prstGeom prst="rect">
            <a:avLst/>
          </a:prstGeom>
          <a:noFill/>
        </p:spPr>
        <p:txBody>
          <a:bodyPr wrap="square">
            <a:spAutoFit/>
          </a:bodyPr>
          <a:lstStyle/>
          <a:p>
            <a:pPr>
              <a:spcAft>
                <a:spcPts val="600"/>
              </a:spcAft>
            </a:pPr>
            <a:endParaRPr lang="en-US" dirty="0"/>
          </a:p>
          <a:p>
            <a:pPr>
              <a:spcAft>
                <a:spcPts val="600"/>
              </a:spcAft>
            </a:pPr>
            <a:r>
              <a:rPr lang="en-US" dirty="0"/>
              <a:t>LA Fitness</a:t>
            </a:r>
          </a:p>
          <a:p>
            <a:pPr>
              <a:spcAft>
                <a:spcPts val="600"/>
              </a:spcAft>
            </a:pPr>
            <a:r>
              <a:rPr lang="en-US" dirty="0"/>
              <a:t>@LAFitness</a:t>
            </a:r>
          </a:p>
          <a:p>
            <a:pPr>
              <a:spcAft>
                <a:spcPts val="600"/>
              </a:spcAft>
            </a:pPr>
            <a:r>
              <a:rPr lang="en-US" dirty="0"/>
              <a:t>·</a:t>
            </a:r>
          </a:p>
          <a:p>
            <a:pPr>
              <a:spcAft>
                <a:spcPts val="600"/>
              </a:spcAft>
            </a:pPr>
            <a:r>
              <a:rPr lang="en-US" dirty="0"/>
              <a:t>Apr 2, 2021</a:t>
            </a:r>
          </a:p>
          <a:p>
            <a:pPr>
              <a:spcAft>
                <a:spcPts val="600"/>
              </a:spcAft>
            </a:pPr>
            <a:r>
              <a:rPr lang="en-US" dirty="0"/>
              <a:t>“I don’t count my sit-ups; I only start counting when it starts hurting because they’re the only ones that count.” – Muhammad Ali #MotivationMonday</a:t>
            </a:r>
          </a:p>
        </p:txBody>
      </p:sp>
    </p:spTree>
    <p:extLst>
      <p:ext uri="{BB962C8B-B14F-4D97-AF65-F5344CB8AC3E}">
        <p14:creationId xmlns:p14="http://schemas.microsoft.com/office/powerpoint/2010/main" val="3950463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EC018C34-11EB-4608-A773-B0FC53826393}"/>
              </a:ext>
            </a:extLst>
          </p:cNvPr>
          <p:cNvSpPr txBox="1"/>
          <p:nvPr/>
        </p:nvSpPr>
        <p:spPr>
          <a:xfrm>
            <a:off x="3306048" y="1252322"/>
            <a:ext cx="8493839" cy="3581400"/>
          </a:xfrm>
          <a:prstGeom prst="rect">
            <a:avLst/>
          </a:prstGeom>
        </p:spPr>
        <p:txBody>
          <a:bodyPr vert="horz" lIns="91440" tIns="45720" rIns="91440" bIns="45720" rtlCol="0">
            <a:normAutofit/>
          </a:bodyPr>
          <a:lstStyle/>
          <a:p>
            <a:pPr indent="-384048" defTabSz="914400" fontAlgn="base">
              <a:lnSpc>
                <a:spcPct val="94000"/>
              </a:lnSpc>
              <a:spcAft>
                <a:spcPts val="200"/>
              </a:spcAft>
              <a:buFont typeface="Franklin Gothic Book" panose="020B0503020102020204" pitchFamily="34" charset="0"/>
            </a:pPr>
            <a:r>
              <a:rPr lang="en-US" sz="2800" b="1" i="0" dirty="0">
                <a:solidFill>
                  <a:schemeClr val="tx2"/>
                </a:solidFill>
                <a:effectLst/>
              </a:rPr>
              <a:t>Content Calendar</a:t>
            </a:r>
          </a:p>
          <a:p>
            <a:pPr indent="-384048" defTabSz="914400" fontAlgn="base">
              <a:lnSpc>
                <a:spcPct val="94000"/>
              </a:lnSpc>
              <a:spcAft>
                <a:spcPts val="200"/>
              </a:spcAft>
              <a:buFont typeface="Franklin Gothic Book" panose="020B0503020102020204" pitchFamily="34" charset="0"/>
            </a:pPr>
            <a:endParaRPr lang="en-US" sz="2800" b="1" i="0" dirty="0">
              <a:solidFill>
                <a:schemeClr val="tx2"/>
              </a:solidFill>
              <a:effectLst/>
            </a:endParaRPr>
          </a:p>
          <a:p>
            <a:pPr indent="-384048" defTabSz="914400" fontAlgn="base">
              <a:lnSpc>
                <a:spcPct val="94000"/>
              </a:lnSpc>
              <a:spcAft>
                <a:spcPts val="200"/>
              </a:spcAft>
              <a:buFont typeface="Franklin Gothic Book" panose="020B0503020102020204" pitchFamily="34" charset="0"/>
            </a:pPr>
            <a:r>
              <a:rPr lang="en-US" sz="2800" b="1" i="0" dirty="0">
                <a:solidFill>
                  <a:schemeClr val="tx2"/>
                </a:solidFill>
                <a:effectLst/>
              </a:rPr>
              <a:t>Find a Cadence</a:t>
            </a:r>
          </a:p>
          <a:p>
            <a:pPr indent="-384048" defTabSz="914400" fontAlgn="base">
              <a:lnSpc>
                <a:spcPct val="94000"/>
              </a:lnSpc>
              <a:spcAft>
                <a:spcPts val="200"/>
              </a:spcAft>
              <a:buFont typeface="Franklin Gothic Book" panose="020B0503020102020204" pitchFamily="34" charset="0"/>
            </a:pPr>
            <a:r>
              <a:rPr lang="en-US" sz="2800" b="0" i="0" dirty="0">
                <a:solidFill>
                  <a:schemeClr val="tx2"/>
                </a:solidFill>
                <a:effectLst/>
              </a:rPr>
              <a:t>Maintaining a consistent posting schedule is important if you want to stay visible and relevant on social platforms.</a:t>
            </a:r>
          </a:p>
        </p:txBody>
      </p:sp>
      <p:sp>
        <p:nvSpPr>
          <p:cNvPr id="9" name="TextBox 8">
            <a:extLst>
              <a:ext uri="{FF2B5EF4-FFF2-40B4-BE49-F238E27FC236}">
                <a16:creationId xmlns:a16="http://schemas.microsoft.com/office/drawing/2014/main" id="{0D8D1761-D2A3-4378-AD5D-8679A5D60A93}"/>
              </a:ext>
            </a:extLst>
          </p:cNvPr>
          <p:cNvSpPr txBox="1"/>
          <p:nvPr/>
        </p:nvSpPr>
        <p:spPr>
          <a:xfrm>
            <a:off x="465518" y="478684"/>
            <a:ext cx="2144947" cy="4355038"/>
          </a:xfrm>
          <a:prstGeom prst="rect">
            <a:avLst/>
          </a:prstGeom>
          <a:noFill/>
        </p:spPr>
        <p:txBody>
          <a:bodyPr wrap="square">
            <a:spAutoFit/>
          </a:bodyPr>
          <a:lstStyle/>
          <a:p>
            <a:pPr>
              <a:spcAft>
                <a:spcPts val="600"/>
              </a:spcAft>
            </a:pPr>
            <a:endParaRPr lang="en-US" dirty="0"/>
          </a:p>
          <a:p>
            <a:pPr>
              <a:spcAft>
                <a:spcPts val="600"/>
              </a:spcAft>
            </a:pPr>
            <a:r>
              <a:rPr lang="en-US" dirty="0"/>
              <a:t>LA Fitness</a:t>
            </a:r>
          </a:p>
          <a:p>
            <a:pPr>
              <a:spcAft>
                <a:spcPts val="600"/>
              </a:spcAft>
            </a:pPr>
            <a:r>
              <a:rPr lang="en-US" dirty="0"/>
              <a:t>@LAFitness</a:t>
            </a:r>
          </a:p>
          <a:p>
            <a:pPr>
              <a:spcAft>
                <a:spcPts val="600"/>
              </a:spcAft>
            </a:pPr>
            <a:r>
              <a:rPr lang="en-US" dirty="0"/>
              <a:t>·</a:t>
            </a:r>
          </a:p>
          <a:p>
            <a:pPr>
              <a:spcAft>
                <a:spcPts val="600"/>
              </a:spcAft>
            </a:pPr>
            <a:r>
              <a:rPr lang="en-US" dirty="0"/>
              <a:t>Apr 2, 2021</a:t>
            </a:r>
          </a:p>
          <a:p>
            <a:pPr>
              <a:spcAft>
                <a:spcPts val="600"/>
              </a:spcAft>
            </a:pPr>
            <a:r>
              <a:rPr lang="en-US" dirty="0"/>
              <a:t>“I don’t count my sit-ups; I only start counting when it starts hurting because they’re the only ones that count.” – Muhammad Ali #MotivationMonday</a:t>
            </a:r>
          </a:p>
        </p:txBody>
      </p:sp>
      <p:pic>
        <p:nvPicPr>
          <p:cNvPr id="3" name="Picture 2">
            <a:extLst>
              <a:ext uri="{FF2B5EF4-FFF2-40B4-BE49-F238E27FC236}">
                <a16:creationId xmlns:a16="http://schemas.microsoft.com/office/drawing/2014/main" id="{74B41A64-8B0E-4F90-B1C9-ED8BE002A3B0}"/>
              </a:ext>
            </a:extLst>
          </p:cNvPr>
          <p:cNvPicPr>
            <a:picLocks noChangeAspect="1"/>
          </p:cNvPicPr>
          <p:nvPr/>
        </p:nvPicPr>
        <p:blipFill>
          <a:blip r:embed="rId2"/>
          <a:stretch>
            <a:fillRect/>
          </a:stretch>
        </p:blipFill>
        <p:spPr>
          <a:xfrm>
            <a:off x="1423335" y="332943"/>
            <a:ext cx="9345329" cy="6192114"/>
          </a:xfrm>
          <a:prstGeom prst="rect">
            <a:avLst/>
          </a:prstGeom>
        </p:spPr>
      </p:pic>
    </p:spTree>
    <p:extLst>
      <p:ext uri="{BB962C8B-B14F-4D97-AF65-F5344CB8AC3E}">
        <p14:creationId xmlns:p14="http://schemas.microsoft.com/office/powerpoint/2010/main" val="3312953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A829A-8B6E-4038-A232-557E7E7A8F0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3F3D0B0-D8DE-4E8B-9459-0A7A0C64BB45}"/>
              </a:ext>
            </a:extLst>
          </p:cNvPr>
          <p:cNvSpPr>
            <a:spLocks noGrp="1"/>
          </p:cNvSpPr>
          <p:nvPr>
            <p:ph idx="1"/>
          </p:nvPr>
        </p:nvSpPr>
        <p:spPr>
          <a:xfrm>
            <a:off x="1219200" y="1820227"/>
            <a:ext cx="5425440" cy="3581400"/>
          </a:xfrm>
        </p:spPr>
        <p:txBody>
          <a:bodyPr>
            <a:normAutofit/>
          </a:bodyPr>
          <a:lstStyle/>
          <a:p>
            <a:pPr marL="457200" indent="-457200">
              <a:buFont typeface="+mj-lt"/>
              <a:buAutoNum type="arabicPeriod"/>
            </a:pPr>
            <a:r>
              <a:rPr lang="en-US" sz="2800" dirty="0">
                <a:solidFill>
                  <a:schemeClr val="tx2">
                    <a:lumMod val="75000"/>
                    <a:lumOff val="25000"/>
                  </a:schemeClr>
                </a:solidFill>
              </a:rPr>
              <a:t>Create the Buyer Personas</a:t>
            </a:r>
          </a:p>
          <a:p>
            <a:pPr marL="457200" indent="-457200">
              <a:buFont typeface="+mj-lt"/>
              <a:buAutoNum type="arabicPeriod"/>
            </a:pPr>
            <a:r>
              <a:rPr lang="en-US" sz="2800" dirty="0">
                <a:solidFill>
                  <a:schemeClr val="accent2">
                    <a:lumMod val="75000"/>
                  </a:schemeClr>
                </a:solidFill>
              </a:rPr>
              <a:t>Content Library</a:t>
            </a:r>
          </a:p>
          <a:p>
            <a:pPr marL="457200" indent="-457200">
              <a:buFont typeface="+mj-lt"/>
              <a:buAutoNum type="arabicPeriod"/>
            </a:pPr>
            <a:r>
              <a:rPr lang="en-US" sz="2800" dirty="0">
                <a:solidFill>
                  <a:srgbClr val="002060"/>
                </a:solidFill>
              </a:rPr>
              <a:t>Creating Content</a:t>
            </a:r>
          </a:p>
          <a:p>
            <a:pPr marL="457200" indent="-457200">
              <a:buFont typeface="+mj-lt"/>
              <a:buAutoNum type="arabicPeriod"/>
            </a:pPr>
            <a:r>
              <a:rPr lang="en-US" sz="2800" dirty="0"/>
              <a:t>Content Calendar</a:t>
            </a:r>
          </a:p>
        </p:txBody>
      </p:sp>
      <p:pic>
        <p:nvPicPr>
          <p:cNvPr id="5" name="Picture 4">
            <a:extLst>
              <a:ext uri="{FF2B5EF4-FFF2-40B4-BE49-F238E27FC236}">
                <a16:creationId xmlns:a16="http://schemas.microsoft.com/office/drawing/2014/main" id="{3991805F-CA82-47F6-B480-337239354C1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 r="11977" b="10077"/>
          <a:stretch/>
        </p:blipFill>
        <p:spPr>
          <a:xfrm>
            <a:off x="6797040" y="478154"/>
            <a:ext cx="4023360" cy="4572000"/>
          </a:xfrm>
          <a:prstGeom prst="rect">
            <a:avLst/>
          </a:prstGeom>
        </p:spPr>
      </p:pic>
      <p:pic>
        <p:nvPicPr>
          <p:cNvPr id="6" name="Picture 5">
            <a:hlinkClick r:id="rId4"/>
            <a:extLst>
              <a:ext uri="{FF2B5EF4-FFF2-40B4-BE49-F238E27FC236}">
                <a16:creationId xmlns:a16="http://schemas.microsoft.com/office/drawing/2014/main" id="{211E44DB-ACE1-481A-9A35-AF59840CC374}"/>
              </a:ext>
            </a:extLst>
          </p:cNvPr>
          <p:cNvPicPr>
            <a:picLocks noChangeAspect="1"/>
          </p:cNvPicPr>
          <p:nvPr/>
        </p:nvPicPr>
        <p:blipFill>
          <a:blip r:embed="rId5"/>
          <a:stretch>
            <a:fillRect/>
          </a:stretch>
        </p:blipFill>
        <p:spPr>
          <a:xfrm>
            <a:off x="141612" y="5589746"/>
            <a:ext cx="1060171" cy="1060171"/>
          </a:xfrm>
          <a:prstGeom prst="rect">
            <a:avLst/>
          </a:prstGeom>
        </p:spPr>
      </p:pic>
    </p:spTree>
    <p:extLst>
      <p:ext uri="{BB962C8B-B14F-4D97-AF65-F5344CB8AC3E}">
        <p14:creationId xmlns:p14="http://schemas.microsoft.com/office/powerpoint/2010/main" val="1849679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F7DD9D-228D-4B97-A6AC-6D8FB20426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631614-89F8-4ADA-898D-903F2E0F3999}"/>
              </a:ext>
            </a:extLst>
          </p:cNvPr>
          <p:cNvSpPr>
            <a:spLocks noGrp="1"/>
          </p:cNvSpPr>
          <p:nvPr>
            <p:ph type="title"/>
          </p:nvPr>
        </p:nvSpPr>
        <p:spPr>
          <a:xfrm>
            <a:off x="784743" y="685800"/>
            <a:ext cx="5793475" cy="1485900"/>
          </a:xfrm>
        </p:spPr>
        <p:txBody>
          <a:bodyPr>
            <a:normAutofit/>
          </a:bodyPr>
          <a:lstStyle/>
          <a:p>
            <a:r>
              <a:rPr lang="en-US" dirty="0"/>
              <a:t>Checklist</a:t>
            </a:r>
          </a:p>
        </p:txBody>
      </p:sp>
      <p:sp>
        <p:nvSpPr>
          <p:cNvPr id="3" name="Content Placeholder 2">
            <a:extLst>
              <a:ext uri="{FF2B5EF4-FFF2-40B4-BE49-F238E27FC236}">
                <a16:creationId xmlns:a16="http://schemas.microsoft.com/office/drawing/2014/main" id="{828BD946-BCDB-437B-AB8E-8874FF09514B}"/>
              </a:ext>
            </a:extLst>
          </p:cNvPr>
          <p:cNvSpPr>
            <a:spLocks noGrp="1"/>
          </p:cNvSpPr>
          <p:nvPr>
            <p:ph idx="1"/>
          </p:nvPr>
        </p:nvSpPr>
        <p:spPr>
          <a:xfrm>
            <a:off x="501445" y="1666568"/>
            <a:ext cx="6076773" cy="4807974"/>
          </a:xfrm>
        </p:spPr>
        <p:txBody>
          <a:bodyPr>
            <a:normAutofit fontScale="92500" lnSpcReduction="20000"/>
          </a:bodyPr>
          <a:lstStyle/>
          <a:p>
            <a:pPr>
              <a:buFont typeface="Wingdings" panose="05000000000000000000" pitchFamily="2" charset="2"/>
              <a:buChar char="q"/>
            </a:pPr>
            <a:r>
              <a:rPr lang="en-US" sz="3000" dirty="0"/>
              <a:t>Talk to a Buyer Persona</a:t>
            </a:r>
          </a:p>
          <a:p>
            <a:pPr>
              <a:buFont typeface="Wingdings" panose="05000000000000000000" pitchFamily="2" charset="2"/>
              <a:buChar char="q"/>
            </a:pPr>
            <a:r>
              <a:rPr lang="en-US" sz="3000" dirty="0"/>
              <a:t>Define the purpose, talk benefits not features</a:t>
            </a:r>
          </a:p>
          <a:p>
            <a:pPr>
              <a:buFont typeface="Wingdings" panose="05000000000000000000" pitchFamily="2" charset="2"/>
              <a:buChar char="q"/>
            </a:pPr>
            <a:r>
              <a:rPr lang="en-US" sz="3000" dirty="0"/>
              <a:t>Be engaging and conversational</a:t>
            </a:r>
          </a:p>
          <a:p>
            <a:pPr>
              <a:buFont typeface="Wingdings" panose="05000000000000000000" pitchFamily="2" charset="2"/>
              <a:buChar char="q"/>
            </a:pPr>
            <a:r>
              <a:rPr lang="en-US" sz="3000" dirty="0"/>
              <a:t>Use your brand voice</a:t>
            </a:r>
          </a:p>
          <a:p>
            <a:pPr>
              <a:buFont typeface="Wingdings" panose="05000000000000000000" pitchFamily="2" charset="2"/>
              <a:buChar char="q"/>
            </a:pPr>
            <a:r>
              <a:rPr lang="en-US" sz="3000" dirty="0"/>
              <a:t>Use visuals</a:t>
            </a:r>
          </a:p>
          <a:p>
            <a:pPr>
              <a:buFont typeface="Wingdings" panose="05000000000000000000" pitchFamily="2" charset="2"/>
              <a:buChar char="q"/>
            </a:pPr>
            <a:r>
              <a:rPr lang="en-US" sz="3000" dirty="0"/>
              <a:t>Hashtags and Mentions</a:t>
            </a:r>
          </a:p>
          <a:p>
            <a:pPr>
              <a:buFont typeface="Wingdings" panose="05000000000000000000" pitchFamily="2" charset="2"/>
              <a:buChar char="q"/>
            </a:pPr>
            <a:r>
              <a:rPr lang="en-US" sz="3000" dirty="0"/>
              <a:t>Track Results and Adjust</a:t>
            </a:r>
          </a:p>
          <a:p>
            <a:pPr>
              <a:buFont typeface="Wingdings" panose="05000000000000000000" pitchFamily="2" charset="2"/>
              <a:buChar char="q"/>
            </a:pPr>
            <a:r>
              <a:rPr lang="en-US" sz="3000" dirty="0"/>
              <a:t>Include Call to Action</a:t>
            </a:r>
          </a:p>
          <a:p>
            <a:pPr>
              <a:buFont typeface="Wingdings" panose="05000000000000000000" pitchFamily="2" charset="2"/>
              <a:buChar char="q"/>
            </a:pPr>
            <a:r>
              <a:rPr lang="en-US" sz="3000" dirty="0"/>
              <a:t>Create a Content Library</a:t>
            </a:r>
          </a:p>
          <a:p>
            <a:pPr>
              <a:buFont typeface="Wingdings" panose="05000000000000000000" pitchFamily="2" charset="2"/>
              <a:buChar char="q"/>
            </a:pPr>
            <a:endParaRPr lang="en-US" sz="1700" dirty="0"/>
          </a:p>
          <a:p>
            <a:pPr>
              <a:buFont typeface="Wingdings" panose="05000000000000000000" pitchFamily="2" charset="2"/>
              <a:buChar char="q"/>
            </a:pPr>
            <a:endParaRPr lang="en-US" sz="1700" dirty="0"/>
          </a:p>
          <a:p>
            <a:pPr>
              <a:buFont typeface="Wingdings" panose="05000000000000000000" pitchFamily="2" charset="2"/>
              <a:buChar char="q"/>
            </a:pPr>
            <a:endParaRPr lang="en-US" sz="1700" dirty="0"/>
          </a:p>
          <a:p>
            <a:pPr>
              <a:buFont typeface="Wingdings" panose="05000000000000000000" pitchFamily="2" charset="2"/>
              <a:buChar char="q"/>
            </a:pPr>
            <a:endParaRPr lang="en-US" sz="1700" dirty="0"/>
          </a:p>
          <a:p>
            <a:pPr>
              <a:buFont typeface="Wingdings" panose="05000000000000000000" pitchFamily="2" charset="2"/>
              <a:buChar char="q"/>
            </a:pPr>
            <a:endParaRPr lang="en-US" sz="1700" dirty="0"/>
          </a:p>
          <a:p>
            <a:pPr>
              <a:buFont typeface="Wingdings" panose="05000000000000000000" pitchFamily="2" charset="2"/>
              <a:buChar char="q"/>
            </a:pPr>
            <a:endParaRPr lang="en-US" sz="1700" dirty="0"/>
          </a:p>
          <a:p>
            <a:endParaRPr lang="en-US" sz="1700" dirty="0"/>
          </a:p>
          <a:p>
            <a:endParaRPr lang="en-US" sz="1700" dirty="0"/>
          </a:p>
        </p:txBody>
      </p:sp>
      <p:sp>
        <p:nvSpPr>
          <p:cNvPr id="12" name="Rectangle 11">
            <a:extLst>
              <a:ext uri="{FF2B5EF4-FFF2-40B4-BE49-F238E27FC236}">
                <a16:creationId xmlns:a16="http://schemas.microsoft.com/office/drawing/2014/main" id="{2AE37DBE-5576-4E27-97C0-75925347A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Shape&#10;&#10;Description automatically generated with medium confidence">
            <a:extLst>
              <a:ext uri="{FF2B5EF4-FFF2-40B4-BE49-F238E27FC236}">
                <a16:creationId xmlns:a16="http://schemas.microsoft.com/office/drawing/2014/main" id="{D0C59926-5488-4DD2-99CC-BA0088AA22E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3141" r="6529"/>
          <a:stretch/>
        </p:blipFill>
        <p:spPr>
          <a:xfrm>
            <a:off x="7589854" y="10"/>
            <a:ext cx="4602146" cy="6857990"/>
          </a:xfrm>
          <a:prstGeom prst="rect">
            <a:avLst/>
          </a:prstGeom>
        </p:spPr>
      </p:pic>
    </p:spTree>
    <p:extLst>
      <p:ext uri="{BB962C8B-B14F-4D97-AF65-F5344CB8AC3E}">
        <p14:creationId xmlns:p14="http://schemas.microsoft.com/office/powerpoint/2010/main" val="2429642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32E9-EDD4-4919-9854-5D6E8E55ACB2}"/>
              </a:ext>
            </a:extLst>
          </p:cNvPr>
          <p:cNvSpPr>
            <a:spLocks noGrp="1"/>
          </p:cNvSpPr>
          <p:nvPr>
            <p:ph type="title"/>
          </p:nvPr>
        </p:nvSpPr>
        <p:spPr>
          <a:xfrm>
            <a:off x="1197433" y="492961"/>
            <a:ext cx="4724400" cy="868680"/>
          </a:xfrm>
        </p:spPr>
        <p:txBody>
          <a:bodyPr>
            <a:normAutofit fontScale="90000"/>
          </a:bodyPr>
          <a:lstStyle/>
          <a:p>
            <a:r>
              <a:rPr lang="en-US" u="sng" dirty="0"/>
              <a:t>Content Specific Landing Pages</a:t>
            </a:r>
          </a:p>
        </p:txBody>
      </p:sp>
      <p:sp>
        <p:nvSpPr>
          <p:cNvPr id="3" name="Content Placeholder 2">
            <a:extLst>
              <a:ext uri="{FF2B5EF4-FFF2-40B4-BE49-F238E27FC236}">
                <a16:creationId xmlns:a16="http://schemas.microsoft.com/office/drawing/2014/main" id="{5AC9D379-37B5-47F9-BC00-DE511684E8DA}"/>
              </a:ext>
            </a:extLst>
          </p:cNvPr>
          <p:cNvSpPr>
            <a:spLocks noGrp="1"/>
          </p:cNvSpPr>
          <p:nvPr>
            <p:ph idx="1"/>
          </p:nvPr>
        </p:nvSpPr>
        <p:spPr>
          <a:xfrm>
            <a:off x="770709" y="2117544"/>
            <a:ext cx="6039666" cy="4740456"/>
          </a:xfrm>
        </p:spPr>
        <p:txBody>
          <a:bodyPr>
            <a:normAutofit/>
          </a:bodyPr>
          <a:lstStyle/>
          <a:p>
            <a:r>
              <a:rPr lang="en-US" dirty="0"/>
              <a:t>Landing pages are designed to get people to perform a single action, whether that’s entering their email address, or clicking on an offer.</a:t>
            </a:r>
          </a:p>
          <a:p>
            <a:r>
              <a:rPr lang="en-US" dirty="0"/>
              <a:t>Used for PPC or Email Marketing</a:t>
            </a:r>
          </a:p>
          <a:p>
            <a:r>
              <a:rPr lang="en-US" dirty="0"/>
              <a:t>a page that is specifically designed to receive and convert traffic from an online marketing campaign. </a:t>
            </a:r>
          </a:p>
          <a:p>
            <a:pPr lvl="1"/>
            <a:r>
              <a:rPr lang="en-US" dirty="0"/>
              <a:t>a </a:t>
            </a:r>
            <a:r>
              <a:rPr lang="en-US" dirty="0">
                <a:hlinkClick r:id="rId2"/>
              </a:rPr>
              <a:t>home page </a:t>
            </a:r>
            <a:r>
              <a:rPr lang="en-US" b="1" dirty="0">
                <a:hlinkClick r:id="rId2"/>
              </a:rPr>
              <a:t>wouldn’t</a:t>
            </a:r>
            <a:r>
              <a:rPr lang="en-US" dirty="0">
                <a:hlinkClick r:id="rId2"/>
              </a:rPr>
              <a:t> qualify as a “landing page</a:t>
            </a:r>
            <a:r>
              <a:rPr lang="en-US" dirty="0"/>
              <a:t>“—it isn’t designed to convert traffic from a specific marketing campaign.</a:t>
            </a:r>
          </a:p>
        </p:txBody>
      </p:sp>
      <p:pic>
        <p:nvPicPr>
          <p:cNvPr id="14" name="Picture 13">
            <a:extLst>
              <a:ext uri="{FF2B5EF4-FFF2-40B4-BE49-F238E27FC236}">
                <a16:creationId xmlns:a16="http://schemas.microsoft.com/office/drawing/2014/main" id="{7322F620-8A17-448F-B3E2-DF30313C2A7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810375" y="0"/>
            <a:ext cx="5381625" cy="3609975"/>
          </a:xfrm>
          <a:prstGeom prst="rect">
            <a:avLst/>
          </a:prstGeom>
        </p:spPr>
      </p:pic>
    </p:spTree>
    <p:extLst>
      <p:ext uri="{BB962C8B-B14F-4D97-AF65-F5344CB8AC3E}">
        <p14:creationId xmlns:p14="http://schemas.microsoft.com/office/powerpoint/2010/main" val="4254444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32E9-EDD4-4919-9854-5D6E8E55ACB2}"/>
              </a:ext>
            </a:extLst>
          </p:cNvPr>
          <p:cNvSpPr>
            <a:spLocks noGrp="1"/>
          </p:cNvSpPr>
          <p:nvPr>
            <p:ph type="title"/>
          </p:nvPr>
        </p:nvSpPr>
        <p:spPr/>
        <p:txBody>
          <a:bodyPr/>
          <a:lstStyle/>
          <a:p>
            <a:r>
              <a:rPr lang="en-US" u="sng" dirty="0"/>
              <a:t>Landing Pages</a:t>
            </a:r>
          </a:p>
        </p:txBody>
      </p:sp>
      <p:sp>
        <p:nvSpPr>
          <p:cNvPr id="3" name="Content Placeholder 2">
            <a:extLst>
              <a:ext uri="{FF2B5EF4-FFF2-40B4-BE49-F238E27FC236}">
                <a16:creationId xmlns:a16="http://schemas.microsoft.com/office/drawing/2014/main" id="{5AC9D379-37B5-47F9-BC00-DE511684E8DA}"/>
              </a:ext>
            </a:extLst>
          </p:cNvPr>
          <p:cNvSpPr>
            <a:spLocks noGrp="1"/>
          </p:cNvSpPr>
          <p:nvPr>
            <p:ph idx="1"/>
          </p:nvPr>
        </p:nvSpPr>
        <p:spPr>
          <a:xfrm>
            <a:off x="1219200" y="1638300"/>
            <a:ext cx="10713720" cy="3581400"/>
          </a:xfrm>
        </p:spPr>
        <p:txBody>
          <a:bodyPr>
            <a:noAutofit/>
          </a:bodyPr>
          <a:lstStyle/>
          <a:p>
            <a:pPr marL="0" indent="0" fontAlgn="base">
              <a:buNone/>
            </a:pPr>
            <a:r>
              <a:rPr lang="en-US" dirty="0"/>
              <a:t>Here are a few examples of things you might want people to do on your landing page:</a:t>
            </a:r>
          </a:p>
          <a:p>
            <a:pPr fontAlgn="base"/>
            <a:r>
              <a:rPr lang="en-US" dirty="0"/>
              <a:t>Make a purchase</a:t>
            </a:r>
          </a:p>
          <a:p>
            <a:pPr fontAlgn="base"/>
            <a:r>
              <a:rPr lang="en-US" dirty="0"/>
              <a:t>Become a lead by submitting a form</a:t>
            </a:r>
          </a:p>
          <a:p>
            <a:pPr fontAlgn="base"/>
            <a:r>
              <a:rPr lang="en-US" dirty="0"/>
              <a:t>Subscribe to a newsletter or email list</a:t>
            </a:r>
          </a:p>
          <a:p>
            <a:pPr fontAlgn="base"/>
            <a:r>
              <a:rPr lang="en-US" dirty="0"/>
              <a:t>Register for an event</a:t>
            </a:r>
          </a:p>
          <a:p>
            <a:pPr fontAlgn="base"/>
            <a:r>
              <a:rPr lang="en-US" dirty="0"/>
              <a:t>Generate Leads by performing an action</a:t>
            </a:r>
          </a:p>
          <a:p>
            <a:pPr fontAlgn="base"/>
            <a:r>
              <a:rPr lang="en-US" dirty="0"/>
              <a:t>Specific Offers - Give Offers a Place to Live</a:t>
            </a:r>
          </a:p>
        </p:txBody>
      </p:sp>
      <p:pic>
        <p:nvPicPr>
          <p:cNvPr id="5" name="Picture 4">
            <a:extLst>
              <a:ext uri="{FF2B5EF4-FFF2-40B4-BE49-F238E27FC236}">
                <a16:creationId xmlns:a16="http://schemas.microsoft.com/office/drawing/2014/main" id="{B1399D98-249D-4D0D-9BFE-3B0628FEB8A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90955" y="2777164"/>
            <a:ext cx="5101045" cy="4080836"/>
          </a:xfrm>
          <a:prstGeom prst="rect">
            <a:avLst/>
          </a:prstGeom>
        </p:spPr>
      </p:pic>
    </p:spTree>
    <p:extLst>
      <p:ext uri="{BB962C8B-B14F-4D97-AF65-F5344CB8AC3E}">
        <p14:creationId xmlns:p14="http://schemas.microsoft.com/office/powerpoint/2010/main" val="444448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E4D8E2-302B-4D77-9818-9B5B47F899EE}"/>
              </a:ext>
            </a:extLst>
          </p:cNvPr>
          <p:cNvSpPr txBox="1"/>
          <p:nvPr/>
        </p:nvSpPr>
        <p:spPr>
          <a:xfrm>
            <a:off x="5297544" y="558027"/>
            <a:ext cx="1596912" cy="369332"/>
          </a:xfrm>
          <a:prstGeom prst="rect">
            <a:avLst/>
          </a:prstGeom>
          <a:noFill/>
        </p:spPr>
        <p:txBody>
          <a:bodyPr wrap="none" rtlCol="0">
            <a:spAutoFit/>
          </a:bodyPr>
          <a:lstStyle/>
          <a:p>
            <a:r>
              <a:rPr lang="en-US" dirty="0"/>
              <a:t>Main Headline</a:t>
            </a:r>
          </a:p>
        </p:txBody>
      </p:sp>
      <p:sp>
        <p:nvSpPr>
          <p:cNvPr id="5" name="TextBox 4">
            <a:extLst>
              <a:ext uri="{FF2B5EF4-FFF2-40B4-BE49-F238E27FC236}">
                <a16:creationId xmlns:a16="http://schemas.microsoft.com/office/drawing/2014/main" id="{58CE787A-9999-4ABC-BD3F-7FCF3BFFD671}"/>
              </a:ext>
            </a:extLst>
          </p:cNvPr>
          <p:cNvSpPr txBox="1"/>
          <p:nvPr/>
        </p:nvSpPr>
        <p:spPr>
          <a:xfrm>
            <a:off x="5061856" y="978784"/>
            <a:ext cx="2553788" cy="369332"/>
          </a:xfrm>
          <a:prstGeom prst="rect">
            <a:avLst/>
          </a:prstGeom>
          <a:noFill/>
        </p:spPr>
        <p:txBody>
          <a:bodyPr wrap="square" rtlCol="0">
            <a:spAutoFit/>
          </a:bodyPr>
          <a:lstStyle/>
          <a:p>
            <a:r>
              <a:rPr lang="en-US" dirty="0"/>
              <a:t>Supporting Headline </a:t>
            </a:r>
          </a:p>
        </p:txBody>
      </p:sp>
      <p:sp>
        <p:nvSpPr>
          <p:cNvPr id="6" name="TextBox 5">
            <a:extLst>
              <a:ext uri="{FF2B5EF4-FFF2-40B4-BE49-F238E27FC236}">
                <a16:creationId xmlns:a16="http://schemas.microsoft.com/office/drawing/2014/main" id="{CF640FF0-F420-43BE-A248-4EEB9A029188}"/>
              </a:ext>
            </a:extLst>
          </p:cNvPr>
          <p:cNvSpPr txBox="1"/>
          <p:nvPr/>
        </p:nvSpPr>
        <p:spPr>
          <a:xfrm>
            <a:off x="3402988" y="2062527"/>
            <a:ext cx="785793" cy="369332"/>
          </a:xfrm>
          <a:prstGeom prst="rect">
            <a:avLst/>
          </a:prstGeom>
          <a:noFill/>
        </p:spPr>
        <p:txBody>
          <a:bodyPr wrap="none" rtlCol="0">
            <a:spAutoFit/>
          </a:bodyPr>
          <a:lstStyle/>
          <a:p>
            <a:r>
              <a:rPr lang="en-US" dirty="0"/>
              <a:t>Image</a:t>
            </a:r>
          </a:p>
        </p:txBody>
      </p:sp>
      <p:sp>
        <p:nvSpPr>
          <p:cNvPr id="7" name="TextBox 6">
            <a:extLst>
              <a:ext uri="{FF2B5EF4-FFF2-40B4-BE49-F238E27FC236}">
                <a16:creationId xmlns:a16="http://schemas.microsoft.com/office/drawing/2014/main" id="{35E5DAD9-77DD-4B3D-B910-6C9DA526DBF5}"/>
              </a:ext>
            </a:extLst>
          </p:cNvPr>
          <p:cNvSpPr txBox="1"/>
          <p:nvPr/>
        </p:nvSpPr>
        <p:spPr>
          <a:xfrm>
            <a:off x="5297544" y="1520673"/>
            <a:ext cx="5068960" cy="1846659"/>
          </a:xfrm>
          <a:prstGeom prst="rect">
            <a:avLst/>
          </a:prstGeom>
          <a:noFill/>
        </p:spPr>
        <p:txBody>
          <a:bodyPr wrap="square" rtlCol="0">
            <a:spAutoFit/>
          </a:bodyPr>
          <a:lstStyle/>
          <a:p>
            <a:pPr fontAlgn="base"/>
            <a:r>
              <a:rPr lang="en-US" dirty="0"/>
              <a:t>Call to Action - </a:t>
            </a:r>
            <a:r>
              <a:rPr lang="en-US" sz="1400" dirty="0"/>
              <a:t>The CTA is simple and consistent throughout the page. In addition, the CTA is obvious and straightforward. Most people on the internet are looking for quick information, so the easier you make it for them to find and absorb your CTA, the more likely they are to convert.</a:t>
            </a:r>
          </a:p>
          <a:p>
            <a:pPr fontAlgn="base"/>
            <a:r>
              <a:rPr lang="en-US" sz="1400" dirty="0"/>
              <a:t>For example, “Get Your Free Quote!”, “Contact Us Now!” or “Get Started Today” are great examples of CTAs.</a:t>
            </a:r>
          </a:p>
          <a:p>
            <a:endParaRPr lang="en-US" sz="1200" dirty="0"/>
          </a:p>
        </p:txBody>
      </p:sp>
      <p:sp>
        <p:nvSpPr>
          <p:cNvPr id="8" name="TextBox 7">
            <a:extLst>
              <a:ext uri="{FF2B5EF4-FFF2-40B4-BE49-F238E27FC236}">
                <a16:creationId xmlns:a16="http://schemas.microsoft.com/office/drawing/2014/main" id="{17BF44C1-A96A-4B24-B730-19D6227138A4}"/>
              </a:ext>
            </a:extLst>
          </p:cNvPr>
          <p:cNvSpPr txBox="1"/>
          <p:nvPr/>
        </p:nvSpPr>
        <p:spPr>
          <a:xfrm>
            <a:off x="2746178" y="3250742"/>
            <a:ext cx="7185144" cy="800219"/>
          </a:xfrm>
          <a:prstGeom prst="rect">
            <a:avLst/>
          </a:prstGeom>
          <a:noFill/>
        </p:spPr>
        <p:txBody>
          <a:bodyPr wrap="square" rtlCol="0">
            <a:spAutoFit/>
          </a:bodyPr>
          <a:lstStyle/>
          <a:p>
            <a:r>
              <a:rPr lang="en-US" dirty="0"/>
              <a:t>Bullet Points of Benefits - </a:t>
            </a:r>
            <a:r>
              <a:rPr lang="en-US" sz="1400" dirty="0"/>
              <a:t>Essentially, your benefit summary should say, “Hey, here’s what you’ll get if you do what I’m encouraging you to do. See how great it is? You should either convert or scroll down to learn even more!”</a:t>
            </a:r>
          </a:p>
        </p:txBody>
      </p:sp>
      <p:sp>
        <p:nvSpPr>
          <p:cNvPr id="9" name="TextBox 8">
            <a:extLst>
              <a:ext uri="{FF2B5EF4-FFF2-40B4-BE49-F238E27FC236}">
                <a16:creationId xmlns:a16="http://schemas.microsoft.com/office/drawing/2014/main" id="{CFEB6561-C945-49BB-ADB4-07C5DA1C411D}"/>
              </a:ext>
            </a:extLst>
          </p:cNvPr>
          <p:cNvSpPr txBox="1"/>
          <p:nvPr/>
        </p:nvSpPr>
        <p:spPr>
          <a:xfrm>
            <a:off x="2746178" y="4142468"/>
            <a:ext cx="7602975" cy="584775"/>
          </a:xfrm>
          <a:prstGeom prst="rect">
            <a:avLst/>
          </a:prstGeom>
          <a:noFill/>
        </p:spPr>
        <p:txBody>
          <a:bodyPr wrap="square" rtlCol="0">
            <a:spAutoFit/>
          </a:bodyPr>
          <a:lstStyle/>
          <a:p>
            <a:r>
              <a:rPr lang="en-US" dirty="0"/>
              <a:t>3 Images with Benefits - </a:t>
            </a:r>
            <a:r>
              <a:rPr lang="en-US" sz="1400" dirty="0"/>
              <a:t>The important thing is to keep the focus on how you will </a:t>
            </a:r>
            <a:r>
              <a:rPr lang="en-US" sz="1400" i="1" dirty="0"/>
              <a:t>make their life</a:t>
            </a:r>
            <a:r>
              <a:rPr lang="en-US" sz="1400" dirty="0"/>
              <a:t> easier—not how awesome your business, product or offer is.</a:t>
            </a:r>
          </a:p>
        </p:txBody>
      </p:sp>
      <p:sp>
        <p:nvSpPr>
          <p:cNvPr id="10" name="TextBox 9">
            <a:extLst>
              <a:ext uri="{FF2B5EF4-FFF2-40B4-BE49-F238E27FC236}">
                <a16:creationId xmlns:a16="http://schemas.microsoft.com/office/drawing/2014/main" id="{0B7A0ACD-BE61-4E2D-BA5A-BA7709A3ADF8}"/>
              </a:ext>
            </a:extLst>
          </p:cNvPr>
          <p:cNvSpPr txBox="1"/>
          <p:nvPr/>
        </p:nvSpPr>
        <p:spPr>
          <a:xfrm>
            <a:off x="4195790" y="4796856"/>
            <a:ext cx="4285917" cy="646331"/>
          </a:xfrm>
          <a:prstGeom prst="rect">
            <a:avLst/>
          </a:prstGeom>
          <a:noFill/>
        </p:spPr>
        <p:txBody>
          <a:bodyPr wrap="none" rtlCol="0">
            <a:spAutoFit/>
          </a:bodyPr>
          <a:lstStyle/>
          <a:p>
            <a:pPr algn="ctr"/>
            <a:r>
              <a:rPr lang="en-US" dirty="0"/>
              <a:t>Social Proof</a:t>
            </a:r>
          </a:p>
          <a:p>
            <a:pPr algn="ctr"/>
            <a:r>
              <a:rPr lang="en-US" dirty="0"/>
              <a:t>Testimonial, Logos, Social Sharing Buttons</a:t>
            </a:r>
          </a:p>
        </p:txBody>
      </p:sp>
      <p:sp>
        <p:nvSpPr>
          <p:cNvPr id="11" name="TextBox 10">
            <a:extLst>
              <a:ext uri="{FF2B5EF4-FFF2-40B4-BE49-F238E27FC236}">
                <a16:creationId xmlns:a16="http://schemas.microsoft.com/office/drawing/2014/main" id="{453DDC49-E98A-4997-BA0E-81A276BAC096}"/>
              </a:ext>
            </a:extLst>
          </p:cNvPr>
          <p:cNvSpPr txBox="1"/>
          <p:nvPr/>
        </p:nvSpPr>
        <p:spPr>
          <a:xfrm>
            <a:off x="1569720" y="5531673"/>
            <a:ext cx="10073640" cy="830997"/>
          </a:xfrm>
          <a:prstGeom prst="rect">
            <a:avLst/>
          </a:prstGeom>
          <a:noFill/>
        </p:spPr>
        <p:txBody>
          <a:bodyPr wrap="square" rtlCol="0">
            <a:spAutoFit/>
          </a:bodyPr>
          <a:lstStyle/>
          <a:p>
            <a:r>
              <a:rPr lang="en-US" dirty="0"/>
              <a:t>Reinforcing Statement </a:t>
            </a:r>
            <a:r>
              <a:rPr lang="en-US" sz="1400" dirty="0"/>
              <a:t>- good landing page should naturally lead a user to the conclusion that converting is in their best interest. To do that, however, you need to know exactly what you want them to do and why they might not want to do it. Then, throughout your landing page, you address their concerns and sell them on the value of what they get in exchange for converting.</a:t>
            </a:r>
          </a:p>
        </p:txBody>
      </p:sp>
      <p:cxnSp>
        <p:nvCxnSpPr>
          <p:cNvPr id="13" name="Straight Connector 12">
            <a:extLst>
              <a:ext uri="{FF2B5EF4-FFF2-40B4-BE49-F238E27FC236}">
                <a16:creationId xmlns:a16="http://schemas.microsoft.com/office/drawing/2014/main" id="{D670E1EE-0514-442B-9ACF-723473C4D14E}"/>
              </a:ext>
            </a:extLst>
          </p:cNvPr>
          <p:cNvCxnSpPr/>
          <p:nvPr/>
        </p:nvCxnSpPr>
        <p:spPr>
          <a:xfrm flipH="1">
            <a:off x="2446018" y="1806333"/>
            <a:ext cx="7785463" cy="472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42BC0DF-A662-4FF9-ABE1-7FB78B6E469C}"/>
              </a:ext>
            </a:extLst>
          </p:cNvPr>
          <p:cNvSpPr txBox="1"/>
          <p:nvPr/>
        </p:nvSpPr>
        <p:spPr>
          <a:xfrm>
            <a:off x="1082040" y="246366"/>
            <a:ext cx="1940083" cy="830997"/>
          </a:xfrm>
          <a:prstGeom prst="rect">
            <a:avLst/>
          </a:prstGeom>
          <a:solidFill>
            <a:schemeClr val="bg1"/>
          </a:solidFill>
          <a:ln>
            <a:solidFill>
              <a:schemeClr val="accent1">
                <a:shade val="50000"/>
              </a:schemeClr>
            </a:solidFill>
          </a:ln>
        </p:spPr>
        <p:txBody>
          <a:bodyPr wrap="none" rtlCol="0">
            <a:spAutoFit/>
          </a:bodyPr>
          <a:lstStyle/>
          <a:p>
            <a:pPr algn="ctr"/>
            <a:r>
              <a:rPr lang="en-US" sz="2400" dirty="0"/>
              <a:t>Format of a </a:t>
            </a:r>
          </a:p>
          <a:p>
            <a:pPr algn="ctr"/>
            <a:r>
              <a:rPr lang="en-US" sz="2400" dirty="0"/>
              <a:t>Landing Page</a:t>
            </a:r>
          </a:p>
        </p:txBody>
      </p:sp>
    </p:spTree>
    <p:extLst>
      <p:ext uri="{BB962C8B-B14F-4D97-AF65-F5344CB8AC3E}">
        <p14:creationId xmlns:p14="http://schemas.microsoft.com/office/powerpoint/2010/main" val="2232096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6EBAA-CEF5-4FF3-9A8D-5197E60E5149}"/>
              </a:ext>
            </a:extLst>
          </p:cNvPr>
          <p:cNvSpPr>
            <a:spLocks noGrp="1"/>
          </p:cNvSpPr>
          <p:nvPr>
            <p:ph type="title"/>
          </p:nvPr>
        </p:nvSpPr>
        <p:spPr>
          <a:xfrm>
            <a:off x="6246607" y="818484"/>
            <a:ext cx="5851672" cy="1485900"/>
          </a:xfrm>
        </p:spPr>
        <p:txBody>
          <a:bodyPr>
            <a:normAutofit fontScale="90000"/>
          </a:bodyPr>
          <a:lstStyle/>
          <a:p>
            <a:pPr algn="ctr"/>
            <a:r>
              <a:rPr lang="en-US" dirty="0"/>
              <a:t>What is Content Marketing on Social Media?</a:t>
            </a:r>
          </a:p>
        </p:txBody>
      </p:sp>
      <p:sp>
        <p:nvSpPr>
          <p:cNvPr id="3" name="Content Placeholder 2">
            <a:extLst>
              <a:ext uri="{FF2B5EF4-FFF2-40B4-BE49-F238E27FC236}">
                <a16:creationId xmlns:a16="http://schemas.microsoft.com/office/drawing/2014/main" id="{031593E6-5915-43F3-BEC3-88FFCA8A549B}"/>
              </a:ext>
            </a:extLst>
          </p:cNvPr>
          <p:cNvSpPr>
            <a:spLocks noGrp="1"/>
          </p:cNvSpPr>
          <p:nvPr>
            <p:ph idx="1"/>
          </p:nvPr>
        </p:nvSpPr>
        <p:spPr>
          <a:xfrm>
            <a:off x="4535055" y="2743200"/>
            <a:ext cx="7481237" cy="3797449"/>
          </a:xfrm>
        </p:spPr>
        <p:txBody>
          <a:bodyPr>
            <a:normAutofit fontScale="92500" lnSpcReduction="10000"/>
          </a:bodyPr>
          <a:lstStyle/>
          <a:p>
            <a:pPr marL="0" indent="0" algn="ctr">
              <a:buNone/>
            </a:pPr>
            <a:r>
              <a:rPr lang="en-US" sz="2400" i="1" dirty="0"/>
              <a:t>Content marketing is focused on creating and distributing valuable, relevant, and consistent content on social media platforms to attract and retain a defined audience, ultimately to drive profitable customer action.</a:t>
            </a:r>
          </a:p>
          <a:p>
            <a:pPr marL="457200" indent="-457200">
              <a:buFont typeface="+mj-lt"/>
              <a:buAutoNum type="arabicPeriod"/>
            </a:pPr>
            <a:r>
              <a:rPr lang="en-US" sz="3600" dirty="0">
                <a:solidFill>
                  <a:schemeClr val="tx2">
                    <a:lumMod val="75000"/>
                    <a:lumOff val="25000"/>
                  </a:schemeClr>
                </a:solidFill>
              </a:rPr>
              <a:t>Create the Buyer Personas</a:t>
            </a:r>
          </a:p>
          <a:p>
            <a:pPr marL="457200" indent="-457200">
              <a:buFont typeface="+mj-lt"/>
              <a:buAutoNum type="arabicPeriod"/>
            </a:pPr>
            <a:r>
              <a:rPr lang="en-US" sz="3600" dirty="0">
                <a:solidFill>
                  <a:schemeClr val="accent2">
                    <a:lumMod val="75000"/>
                  </a:schemeClr>
                </a:solidFill>
              </a:rPr>
              <a:t>Content Library</a:t>
            </a:r>
          </a:p>
          <a:p>
            <a:pPr marL="457200" indent="-457200">
              <a:buFont typeface="+mj-lt"/>
              <a:buAutoNum type="arabicPeriod"/>
            </a:pPr>
            <a:r>
              <a:rPr lang="en-US" sz="3600" dirty="0">
                <a:solidFill>
                  <a:srgbClr val="002060"/>
                </a:solidFill>
              </a:rPr>
              <a:t>Creating Content</a:t>
            </a:r>
          </a:p>
          <a:p>
            <a:pPr marL="457200" indent="-457200">
              <a:buFont typeface="+mj-lt"/>
              <a:buAutoNum type="arabicPeriod"/>
            </a:pPr>
            <a:r>
              <a:rPr lang="en-US" sz="3600" dirty="0"/>
              <a:t>Content Calendar</a:t>
            </a:r>
          </a:p>
          <a:p>
            <a:pPr marL="457200" indent="-457200">
              <a:buFont typeface="+mj-lt"/>
              <a:buAutoNum type="arabicPeriod"/>
            </a:pPr>
            <a:endParaRPr lang="en-US" dirty="0"/>
          </a:p>
        </p:txBody>
      </p:sp>
      <p:pic>
        <p:nvPicPr>
          <p:cNvPr id="4098" name="Picture 2" descr="content marketing quote • WinBusinessIn">
            <a:extLst>
              <a:ext uri="{FF2B5EF4-FFF2-40B4-BE49-F238E27FC236}">
                <a16:creationId xmlns:a16="http://schemas.microsoft.com/office/drawing/2014/main" id="{39393697-9BF1-477D-9F32-2C196A7848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81" t="8347" r="12528" b="32156"/>
          <a:stretch/>
        </p:blipFill>
        <p:spPr bwMode="auto">
          <a:xfrm>
            <a:off x="0" y="-35758"/>
            <a:ext cx="6145531" cy="26886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19 Inspirational Content Marketing Quotes">
            <a:extLst>
              <a:ext uri="{FF2B5EF4-FFF2-40B4-BE49-F238E27FC236}">
                <a16:creationId xmlns:a16="http://schemas.microsoft.com/office/drawing/2014/main" id="{10A75E16-9CF8-497D-A712-D38F3E37FB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99" t="7332" r="13332" b="19332"/>
          <a:stretch/>
        </p:blipFill>
        <p:spPr bwMode="auto">
          <a:xfrm>
            <a:off x="0" y="2652912"/>
            <a:ext cx="4281544" cy="420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690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C1EF51-E3AA-4559-B7C9-2A670B8FEAB4}"/>
              </a:ext>
            </a:extLst>
          </p:cNvPr>
          <p:cNvSpPr>
            <a:spLocks noGrp="1"/>
          </p:cNvSpPr>
          <p:nvPr>
            <p:ph idx="1"/>
          </p:nvPr>
        </p:nvSpPr>
        <p:spPr>
          <a:xfrm>
            <a:off x="1371600" y="300445"/>
            <a:ext cx="9601200" cy="6204857"/>
          </a:xfrm>
        </p:spPr>
        <p:txBody>
          <a:bodyPr>
            <a:normAutofit fontScale="85000" lnSpcReduction="10000"/>
          </a:bodyPr>
          <a:lstStyle/>
          <a:p>
            <a:pPr marL="0" indent="0" fontAlgn="base">
              <a:buNone/>
            </a:pPr>
            <a:r>
              <a:rPr lang="en-US" b="1" dirty="0"/>
              <a:t>Ultimate Landing Page Checklist</a:t>
            </a:r>
          </a:p>
          <a:p>
            <a:pPr fontAlgn="base">
              <a:buFont typeface="Wingdings" panose="05000000000000000000" pitchFamily="2" charset="2"/>
              <a:buChar char="q"/>
            </a:pPr>
            <a:r>
              <a:rPr lang="en-US" dirty="0"/>
              <a:t>Does my headline define my business/service/offer?</a:t>
            </a:r>
          </a:p>
          <a:p>
            <a:pPr fontAlgn="base">
              <a:buFont typeface="Wingdings" panose="05000000000000000000" pitchFamily="2" charset="2"/>
              <a:buChar char="q"/>
            </a:pPr>
            <a:r>
              <a:rPr lang="en-US" dirty="0"/>
              <a:t>Does my headline and subheading communicate value?</a:t>
            </a:r>
          </a:p>
          <a:p>
            <a:pPr fontAlgn="base">
              <a:buFont typeface="Wingdings" panose="05000000000000000000" pitchFamily="2" charset="2"/>
              <a:buChar char="q"/>
            </a:pPr>
            <a:r>
              <a:rPr lang="en-US" dirty="0"/>
              <a:t>Do I have an obvious, above-the-fold CTA?</a:t>
            </a:r>
          </a:p>
          <a:p>
            <a:pPr fontAlgn="base">
              <a:buFont typeface="Wingdings" panose="05000000000000000000" pitchFamily="2" charset="2"/>
              <a:buChar char="q"/>
            </a:pPr>
            <a:r>
              <a:rPr lang="en-US" dirty="0"/>
              <a:t>Does the color of my CTA contrast with the color of the rest of my page?</a:t>
            </a:r>
          </a:p>
          <a:p>
            <a:pPr fontAlgn="base">
              <a:buFont typeface="Wingdings" panose="05000000000000000000" pitchFamily="2" charset="2"/>
              <a:buChar char="q"/>
            </a:pPr>
            <a:r>
              <a:rPr lang="en-US" dirty="0"/>
              <a:t>Does my CTA clearly indicate what the user will get for converting?</a:t>
            </a:r>
          </a:p>
          <a:p>
            <a:pPr fontAlgn="base">
              <a:buFont typeface="Wingdings" panose="05000000000000000000" pitchFamily="2" charset="2"/>
              <a:buChar char="q"/>
            </a:pPr>
            <a:r>
              <a:rPr lang="en-US" dirty="0"/>
              <a:t>Is my landing page free of unnecessary links?</a:t>
            </a:r>
          </a:p>
          <a:p>
            <a:pPr fontAlgn="base">
              <a:buFont typeface="Wingdings" panose="05000000000000000000" pitchFamily="2" charset="2"/>
              <a:buChar char="q"/>
            </a:pPr>
            <a:r>
              <a:rPr lang="en-US" dirty="0"/>
              <a:t>Does my page feel clean and uncluttered?</a:t>
            </a:r>
          </a:p>
          <a:p>
            <a:pPr fontAlgn="base">
              <a:buFont typeface="Wingdings" panose="05000000000000000000" pitchFamily="2" charset="2"/>
              <a:buChar char="q"/>
            </a:pPr>
            <a:r>
              <a:rPr lang="en-US" dirty="0"/>
              <a:t>Is my copy focused on benefits rather than features?</a:t>
            </a:r>
          </a:p>
          <a:p>
            <a:pPr fontAlgn="base">
              <a:buFont typeface="Wingdings" panose="05000000000000000000" pitchFamily="2" charset="2"/>
              <a:buChar char="q"/>
            </a:pPr>
            <a:r>
              <a:rPr lang="en-US" dirty="0"/>
              <a:t>Do my testimonials sounds “real” and are they in line with the overall message of my page?</a:t>
            </a:r>
          </a:p>
          <a:p>
            <a:pPr fontAlgn="base">
              <a:buFont typeface="Wingdings" panose="05000000000000000000" pitchFamily="2" charset="2"/>
              <a:buChar char="q"/>
            </a:pPr>
            <a:r>
              <a:rPr lang="en-US" dirty="0"/>
              <a:t>Am I only asking for the information I need on my form?</a:t>
            </a:r>
          </a:p>
          <a:p>
            <a:pPr fontAlgn="base">
              <a:buFont typeface="Wingdings" panose="05000000000000000000" pitchFamily="2" charset="2"/>
              <a:buChar char="q"/>
            </a:pPr>
            <a:r>
              <a:rPr lang="en-US" dirty="0"/>
              <a:t>Have I added a page title to my landing page?</a:t>
            </a:r>
          </a:p>
          <a:p>
            <a:pPr fontAlgn="base">
              <a:buFont typeface="Wingdings" panose="05000000000000000000" pitchFamily="2" charset="2"/>
              <a:buChar char="q"/>
            </a:pPr>
            <a:r>
              <a:rPr lang="en-US" dirty="0"/>
              <a:t>Does my landing page meet the expectations set by the ad(s) that are sending traffic to it?</a:t>
            </a:r>
          </a:p>
          <a:p>
            <a:pPr fontAlgn="base">
              <a:buFont typeface="Wingdings" panose="05000000000000000000" pitchFamily="2" charset="2"/>
              <a:buChar char="q"/>
            </a:pPr>
            <a:r>
              <a:rPr lang="en-US" dirty="0"/>
              <a:t>Has someone else proofread my page?</a:t>
            </a:r>
          </a:p>
          <a:p>
            <a:pPr fontAlgn="base">
              <a:buFont typeface="Wingdings" panose="05000000000000000000" pitchFamily="2" charset="2"/>
              <a:buChar char="q"/>
            </a:pPr>
            <a:r>
              <a:rPr lang="en-US" dirty="0"/>
              <a:t>Have I tested all of my buttons and forms to make sure they are working (and properly integrated)?</a:t>
            </a:r>
          </a:p>
          <a:p>
            <a:pPr fontAlgn="base">
              <a:buFont typeface="Wingdings" panose="05000000000000000000" pitchFamily="2" charset="2"/>
              <a:buChar char="q"/>
            </a:pPr>
            <a:r>
              <a:rPr lang="en-US" dirty="0"/>
              <a:t>Is my page optimized for mobile traffic?</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3249418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1BB3-5860-47A0-8DE0-CE46FACBF4A8}"/>
              </a:ext>
            </a:extLst>
          </p:cNvPr>
          <p:cNvSpPr>
            <a:spLocks noGrp="1"/>
          </p:cNvSpPr>
          <p:nvPr>
            <p:ph type="title"/>
          </p:nvPr>
        </p:nvSpPr>
        <p:spPr>
          <a:xfrm>
            <a:off x="1185158" y="324117"/>
            <a:ext cx="10460182" cy="801255"/>
          </a:xfrm>
        </p:spPr>
        <p:txBody>
          <a:bodyPr/>
          <a:lstStyle/>
          <a:p>
            <a:r>
              <a:rPr lang="en-US" dirty="0"/>
              <a:t>How to get started with Content Marketing?</a:t>
            </a:r>
          </a:p>
        </p:txBody>
      </p:sp>
      <p:sp>
        <p:nvSpPr>
          <p:cNvPr id="3" name="Content Placeholder 2">
            <a:extLst>
              <a:ext uri="{FF2B5EF4-FFF2-40B4-BE49-F238E27FC236}">
                <a16:creationId xmlns:a16="http://schemas.microsoft.com/office/drawing/2014/main" id="{8FC8EEBA-7E4A-4568-B1A5-85F939E24C4C}"/>
              </a:ext>
            </a:extLst>
          </p:cNvPr>
          <p:cNvSpPr>
            <a:spLocks noGrp="1"/>
          </p:cNvSpPr>
          <p:nvPr>
            <p:ph idx="1"/>
          </p:nvPr>
        </p:nvSpPr>
        <p:spPr>
          <a:xfrm>
            <a:off x="872630" y="3947808"/>
            <a:ext cx="5915891" cy="1982088"/>
          </a:xfrm>
        </p:spPr>
        <p:txBody>
          <a:bodyPr>
            <a:normAutofit/>
          </a:bodyPr>
          <a:lstStyle/>
          <a:p>
            <a:pPr marL="0" indent="0">
              <a:buNone/>
            </a:pPr>
            <a:r>
              <a:rPr lang="en-US" sz="3200" dirty="0">
                <a:solidFill>
                  <a:srgbClr val="0070C0"/>
                </a:solidFill>
              </a:rPr>
              <a:t>Think about how your audience thinks and act, what problems they have, and where they go for information.</a:t>
            </a:r>
            <a:endParaRPr lang="en-US" sz="1600" dirty="0"/>
          </a:p>
        </p:txBody>
      </p:sp>
      <p:pic>
        <p:nvPicPr>
          <p:cNvPr id="4" name="Picture 3">
            <a:extLst>
              <a:ext uri="{FF2B5EF4-FFF2-40B4-BE49-F238E27FC236}">
                <a16:creationId xmlns:a16="http://schemas.microsoft.com/office/drawing/2014/main" id="{C1E6CE24-7E11-4D89-97F1-26125E0250B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88521" y="3872364"/>
            <a:ext cx="4390931" cy="2956560"/>
          </a:xfrm>
          <a:prstGeom prst="rect">
            <a:avLst/>
          </a:prstGeom>
        </p:spPr>
      </p:pic>
      <p:sp>
        <p:nvSpPr>
          <p:cNvPr id="6" name="TextBox 5">
            <a:extLst>
              <a:ext uri="{FF2B5EF4-FFF2-40B4-BE49-F238E27FC236}">
                <a16:creationId xmlns:a16="http://schemas.microsoft.com/office/drawing/2014/main" id="{A65CC39F-45FA-440E-9013-12E9B6E45A55}"/>
              </a:ext>
            </a:extLst>
          </p:cNvPr>
          <p:cNvSpPr txBox="1"/>
          <p:nvPr/>
        </p:nvSpPr>
        <p:spPr>
          <a:xfrm>
            <a:off x="1034330" y="1613118"/>
            <a:ext cx="6007493" cy="1815882"/>
          </a:xfrm>
          <a:prstGeom prst="rect">
            <a:avLst/>
          </a:prstGeom>
          <a:noFill/>
        </p:spPr>
        <p:txBody>
          <a:bodyPr wrap="square">
            <a:spAutoFit/>
          </a:bodyPr>
          <a:lstStyle/>
          <a:p>
            <a:pPr lvl="1"/>
            <a:r>
              <a:rPr lang="en-US" sz="3200" b="1" dirty="0">
                <a:solidFill>
                  <a:srgbClr val="FF0000"/>
                </a:solidFill>
              </a:rPr>
              <a:t>Create Buyer Personas </a:t>
            </a:r>
            <a:r>
              <a:rPr lang="en-US" sz="1800" dirty="0"/>
              <a:t>- </a:t>
            </a:r>
            <a:r>
              <a:rPr lang="en-US" sz="2000" dirty="0"/>
              <a:t>A successful buyer persona summarizes who your ideal audience is, offers insights into how they think, and identifies problems they are trying to solve through your product or service.</a:t>
            </a:r>
            <a:endParaRPr lang="en-US" sz="1800" dirty="0"/>
          </a:p>
        </p:txBody>
      </p:sp>
      <p:pic>
        <p:nvPicPr>
          <p:cNvPr id="7" name="Picture 6">
            <a:extLst>
              <a:ext uri="{FF2B5EF4-FFF2-40B4-BE49-F238E27FC236}">
                <a16:creationId xmlns:a16="http://schemas.microsoft.com/office/drawing/2014/main" id="{13BD7557-4A7A-4F7E-9FDB-46713D874BF1}"/>
              </a:ext>
            </a:extLst>
          </p:cNvPr>
          <p:cNvPicPr>
            <a:picLocks noChangeAspect="1"/>
          </p:cNvPicPr>
          <p:nvPr/>
        </p:nvPicPr>
        <p:blipFill>
          <a:blip r:embed="rId4"/>
          <a:stretch>
            <a:fillRect/>
          </a:stretch>
        </p:blipFill>
        <p:spPr>
          <a:xfrm>
            <a:off x="7361703" y="1223145"/>
            <a:ext cx="4655041" cy="2414415"/>
          </a:xfrm>
          <a:prstGeom prst="rect">
            <a:avLst/>
          </a:prstGeom>
        </p:spPr>
      </p:pic>
    </p:spTree>
    <p:extLst>
      <p:ext uri="{BB962C8B-B14F-4D97-AF65-F5344CB8AC3E}">
        <p14:creationId xmlns:p14="http://schemas.microsoft.com/office/powerpoint/2010/main" val="259537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C8EEBA-7E4A-4568-B1A5-85F939E24C4C}"/>
              </a:ext>
            </a:extLst>
          </p:cNvPr>
          <p:cNvSpPr>
            <a:spLocks noGrp="1"/>
          </p:cNvSpPr>
          <p:nvPr>
            <p:ph idx="1"/>
          </p:nvPr>
        </p:nvSpPr>
        <p:spPr>
          <a:xfrm>
            <a:off x="828936" y="443060"/>
            <a:ext cx="5743986" cy="6231117"/>
          </a:xfrm>
        </p:spPr>
        <p:txBody>
          <a:bodyPr>
            <a:normAutofit fontScale="55000" lnSpcReduction="20000"/>
          </a:bodyPr>
          <a:lstStyle/>
          <a:p>
            <a:pPr marL="0" indent="0">
              <a:buNone/>
            </a:pPr>
            <a:r>
              <a:rPr lang="en-US" sz="10600" dirty="0">
                <a:solidFill>
                  <a:srgbClr val="0070C0"/>
                </a:solidFill>
              </a:rPr>
              <a:t>Buyer Personas</a:t>
            </a:r>
            <a:endParaRPr lang="en-US" sz="5800" dirty="0"/>
          </a:p>
          <a:p>
            <a:pPr marL="457200" indent="-457200">
              <a:buFont typeface="+mj-lt"/>
              <a:buAutoNum type="arabicPeriod"/>
            </a:pPr>
            <a:r>
              <a:rPr lang="en-US" sz="3300" dirty="0"/>
              <a:t>Goals and Values</a:t>
            </a:r>
          </a:p>
          <a:p>
            <a:pPr lvl="1"/>
            <a:r>
              <a:rPr lang="en-US" sz="3300" dirty="0"/>
              <a:t>What encourages them?  What is their success criteria?</a:t>
            </a:r>
          </a:p>
          <a:p>
            <a:pPr marL="457200" indent="-457200">
              <a:buFont typeface="+mj-lt"/>
              <a:buAutoNum type="arabicPeriod"/>
            </a:pPr>
            <a:r>
              <a:rPr lang="en-US" sz="3300" dirty="0"/>
              <a:t>Sources of Information</a:t>
            </a:r>
          </a:p>
          <a:p>
            <a:pPr lvl="1"/>
            <a:r>
              <a:rPr lang="en-US" sz="3300" dirty="0"/>
              <a:t>What/who do they listen to? What matters to them?</a:t>
            </a:r>
          </a:p>
          <a:p>
            <a:pPr marL="457200" indent="-457200">
              <a:buFont typeface="+mj-lt"/>
              <a:buAutoNum type="arabicPeriod"/>
            </a:pPr>
            <a:r>
              <a:rPr lang="en-US" sz="3300" dirty="0"/>
              <a:t>Challenges and Pain Points</a:t>
            </a:r>
          </a:p>
          <a:p>
            <a:pPr lvl="1"/>
            <a:r>
              <a:rPr lang="en-US" sz="3300" dirty="0"/>
              <a:t>What does it feel like to be stuck with this problem?</a:t>
            </a:r>
          </a:p>
          <a:p>
            <a:pPr lvl="1"/>
            <a:r>
              <a:rPr lang="en-US" sz="3300" dirty="0"/>
              <a:t>What types of things might they need to overcome this problem? </a:t>
            </a:r>
          </a:p>
          <a:p>
            <a:pPr marL="457200" indent="-457200">
              <a:buFont typeface="+mj-lt"/>
              <a:buAutoNum type="arabicPeriod"/>
            </a:pPr>
            <a:r>
              <a:rPr lang="en-US" sz="3300" dirty="0"/>
              <a:t>Objections/Concerns, What discourages them? Frustrations?  </a:t>
            </a:r>
          </a:p>
          <a:p>
            <a:pPr marL="457200" indent="-457200">
              <a:buFont typeface="+mj-lt"/>
              <a:buAutoNum type="arabicPeriod"/>
            </a:pPr>
            <a:r>
              <a:rPr lang="en-US" sz="3300" dirty="0"/>
              <a:t>Demographics</a:t>
            </a:r>
          </a:p>
          <a:p>
            <a:pPr marL="457200" indent="-457200">
              <a:buFont typeface="+mj-lt"/>
              <a:buAutoNum type="arabicPeriod"/>
            </a:pPr>
            <a:endParaRPr lang="en-US" sz="3300" dirty="0"/>
          </a:p>
          <a:p>
            <a:pPr marL="0" indent="0" algn="ctr">
              <a:buNone/>
            </a:pPr>
            <a:r>
              <a:rPr lang="en-US" sz="6700" dirty="0">
                <a:hlinkClick r:id="rId2" action="ppaction://hlinkpres?slideindex=1&amp;slidetitle="/>
              </a:rPr>
              <a:t>Templates </a:t>
            </a:r>
            <a:endParaRPr lang="en-US" sz="6700" dirty="0"/>
          </a:p>
          <a:p>
            <a:pPr marL="0" indent="0" algn="ctr">
              <a:buNone/>
            </a:pPr>
            <a:r>
              <a:rPr lang="en-US" sz="6700" dirty="0">
                <a:hlinkClick r:id="rId3"/>
              </a:rPr>
              <a:t>Worksheet</a:t>
            </a:r>
            <a:endParaRPr lang="en-US" sz="6700" dirty="0"/>
          </a:p>
          <a:p>
            <a:endParaRPr lang="en-US" dirty="0"/>
          </a:p>
        </p:txBody>
      </p:sp>
      <p:pic>
        <p:nvPicPr>
          <p:cNvPr id="5122" name="Picture 2" descr="Creating A 5-Star Buyer Persona For Your Kickass Business">
            <a:extLst>
              <a:ext uri="{FF2B5EF4-FFF2-40B4-BE49-F238E27FC236}">
                <a16:creationId xmlns:a16="http://schemas.microsoft.com/office/drawing/2014/main" id="{B3793795-E42F-41D3-A906-5DA1E2C20F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873" y="870473"/>
            <a:ext cx="5627127" cy="430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154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AD0E4-7A27-4BD7-89F9-FCD42E6064DA}"/>
              </a:ext>
            </a:extLst>
          </p:cNvPr>
          <p:cNvSpPr>
            <a:spLocks noGrp="1"/>
          </p:cNvSpPr>
          <p:nvPr>
            <p:ph type="title"/>
          </p:nvPr>
        </p:nvSpPr>
        <p:spPr>
          <a:xfrm>
            <a:off x="1371600" y="804134"/>
            <a:ext cx="9601200" cy="1485900"/>
          </a:xfrm>
        </p:spPr>
        <p:txBody>
          <a:bodyPr>
            <a:normAutofit fontScale="90000"/>
          </a:bodyPr>
          <a:lstStyle/>
          <a:p>
            <a:r>
              <a:rPr lang="en-US" dirty="0"/>
              <a:t>Your goal is to make a human connection. It’s about resonating with people, people that need your help or guidance.</a:t>
            </a:r>
          </a:p>
        </p:txBody>
      </p:sp>
      <p:sp>
        <p:nvSpPr>
          <p:cNvPr id="3" name="Content Placeholder 2">
            <a:extLst>
              <a:ext uri="{FF2B5EF4-FFF2-40B4-BE49-F238E27FC236}">
                <a16:creationId xmlns:a16="http://schemas.microsoft.com/office/drawing/2014/main" id="{95134FC8-8429-48D8-B0C6-BD3612AC5C0D}"/>
              </a:ext>
            </a:extLst>
          </p:cNvPr>
          <p:cNvSpPr>
            <a:spLocks noGrp="1"/>
          </p:cNvSpPr>
          <p:nvPr>
            <p:ph idx="1"/>
          </p:nvPr>
        </p:nvSpPr>
        <p:spPr>
          <a:xfrm>
            <a:off x="1172853" y="3009900"/>
            <a:ext cx="9601200" cy="3581400"/>
          </a:xfrm>
        </p:spPr>
        <p:txBody>
          <a:bodyPr>
            <a:normAutofit/>
          </a:bodyPr>
          <a:lstStyle/>
          <a:p>
            <a:r>
              <a:rPr lang="en-US" sz="2800" dirty="0"/>
              <a:t>Help your audience make sense of decisions</a:t>
            </a:r>
          </a:p>
          <a:p>
            <a:r>
              <a:rPr lang="en-US" sz="2800" dirty="0"/>
              <a:t>Tell why you’re doing what you’re doing</a:t>
            </a:r>
          </a:p>
          <a:p>
            <a:r>
              <a:rPr lang="en-US" sz="2800" dirty="0"/>
              <a:t>Communicating with their feelings and dealing with their behavior.</a:t>
            </a:r>
          </a:p>
        </p:txBody>
      </p:sp>
      <p:sp>
        <p:nvSpPr>
          <p:cNvPr id="4" name="Rectangle 3">
            <a:extLst>
              <a:ext uri="{FF2B5EF4-FFF2-40B4-BE49-F238E27FC236}">
                <a16:creationId xmlns:a16="http://schemas.microsoft.com/office/drawing/2014/main" id="{3F0AC92C-7CBD-44B4-B33D-6F9933733729}"/>
              </a:ext>
            </a:extLst>
          </p:cNvPr>
          <p:cNvSpPr/>
          <p:nvPr/>
        </p:nvSpPr>
        <p:spPr>
          <a:xfrm>
            <a:off x="2323287" y="266700"/>
            <a:ext cx="7300332" cy="461665"/>
          </a:xfrm>
          <a:prstGeom prst="rect">
            <a:avLst/>
          </a:prstGeom>
        </p:spPr>
        <p:txBody>
          <a:bodyPr wrap="none">
            <a:spAutoFit/>
          </a:bodyPr>
          <a:lstStyle/>
          <a:p>
            <a:r>
              <a:rPr lang="en-US" sz="2400" b="1" dirty="0">
                <a:solidFill>
                  <a:srgbClr val="7030A0"/>
                </a:solidFill>
              </a:rPr>
              <a:t>”People don’t buy what you do, they buy WHY you do it"</a:t>
            </a:r>
          </a:p>
        </p:txBody>
      </p:sp>
    </p:spTree>
    <p:extLst>
      <p:ext uri="{BB962C8B-B14F-4D97-AF65-F5344CB8AC3E}">
        <p14:creationId xmlns:p14="http://schemas.microsoft.com/office/powerpoint/2010/main" val="31268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6877-0256-47E1-BC78-A6AB3A654230}"/>
              </a:ext>
            </a:extLst>
          </p:cNvPr>
          <p:cNvSpPr>
            <a:spLocks noGrp="1"/>
          </p:cNvSpPr>
          <p:nvPr>
            <p:ph type="title"/>
          </p:nvPr>
        </p:nvSpPr>
        <p:spPr/>
        <p:txBody>
          <a:bodyPr/>
          <a:lstStyle/>
          <a:p>
            <a:r>
              <a:rPr lang="en-US" dirty="0"/>
              <a:t>Activity - </a:t>
            </a:r>
            <a:r>
              <a:rPr lang="en-US" dirty="0">
                <a:hlinkClick r:id="rId2" action="ppaction://hlinkfile"/>
              </a:rPr>
              <a:t>Worksheet</a:t>
            </a:r>
            <a:endParaRPr lang="en-US" dirty="0"/>
          </a:p>
        </p:txBody>
      </p:sp>
      <p:sp>
        <p:nvSpPr>
          <p:cNvPr id="3" name="Content Placeholder 2">
            <a:extLst>
              <a:ext uri="{FF2B5EF4-FFF2-40B4-BE49-F238E27FC236}">
                <a16:creationId xmlns:a16="http://schemas.microsoft.com/office/drawing/2014/main" id="{8DC347CC-3CD9-42E6-A6A2-721BEFA63E66}"/>
              </a:ext>
            </a:extLst>
          </p:cNvPr>
          <p:cNvSpPr>
            <a:spLocks noGrp="1"/>
          </p:cNvSpPr>
          <p:nvPr>
            <p:ph idx="1"/>
          </p:nvPr>
        </p:nvSpPr>
        <p:spPr>
          <a:xfrm>
            <a:off x="1295400" y="1579775"/>
            <a:ext cx="9601200" cy="1955277"/>
          </a:xfrm>
        </p:spPr>
        <p:txBody>
          <a:bodyPr/>
          <a:lstStyle/>
          <a:p>
            <a:pPr marL="457200" indent="-457200">
              <a:buFont typeface="+mj-lt"/>
              <a:buAutoNum type="arabicPeriod"/>
            </a:pPr>
            <a:r>
              <a:rPr lang="en-US" sz="3200" i="1" dirty="0"/>
              <a:t>A </a:t>
            </a:r>
            <a:r>
              <a:rPr lang="en-US" sz="3200" dirty="0"/>
              <a:t>problem your potential customer has.</a:t>
            </a:r>
          </a:p>
          <a:p>
            <a:pPr marL="457200" indent="-457200">
              <a:buFont typeface="+mj-lt"/>
              <a:buAutoNum type="arabicPeriod"/>
            </a:pPr>
            <a:r>
              <a:rPr lang="en-US" sz="3200" i="1" dirty="0"/>
              <a:t>A </a:t>
            </a:r>
            <a:r>
              <a:rPr lang="en-US" sz="3200" dirty="0"/>
              <a:t>solution you can offer to him/her.</a:t>
            </a:r>
            <a:endParaRPr lang="en-US" sz="3200" i="1" dirty="0"/>
          </a:p>
          <a:p>
            <a:pPr marL="457200" indent="-457200">
              <a:buFont typeface="+mj-lt"/>
              <a:buAutoNum type="arabicPeriod"/>
            </a:pPr>
            <a:r>
              <a:rPr lang="en-US" sz="3200" i="1" dirty="0"/>
              <a:t>The </a:t>
            </a:r>
            <a:r>
              <a:rPr lang="en-US" sz="3200" dirty="0"/>
              <a:t>state or a result he/she wants to achieve.</a:t>
            </a:r>
          </a:p>
          <a:p>
            <a:endParaRPr lang="en-US" dirty="0"/>
          </a:p>
        </p:txBody>
      </p:sp>
      <p:sp>
        <p:nvSpPr>
          <p:cNvPr id="5" name="Content Placeholder 2">
            <a:extLst>
              <a:ext uri="{FF2B5EF4-FFF2-40B4-BE49-F238E27FC236}">
                <a16:creationId xmlns:a16="http://schemas.microsoft.com/office/drawing/2014/main" id="{CDB123CA-0AA4-4C03-8607-ABDF864F92C6}"/>
              </a:ext>
            </a:extLst>
          </p:cNvPr>
          <p:cNvSpPr txBox="1">
            <a:spLocks/>
          </p:cNvSpPr>
          <p:nvPr/>
        </p:nvSpPr>
        <p:spPr>
          <a:xfrm>
            <a:off x="1041661" y="3429000"/>
            <a:ext cx="10495936" cy="35814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sz="2400" b="1" i="1"/>
              <a:t>When “name of your buyer persona” </a:t>
            </a:r>
            <a:r>
              <a:rPr lang="en-US" sz="3600" b="1" i="1">
                <a:solidFill>
                  <a:srgbClr val="FF0000"/>
                </a:solidFill>
              </a:rPr>
              <a:t>1.________ </a:t>
            </a:r>
            <a:r>
              <a:rPr lang="en-US" sz="2400" b="1" i="1">
                <a:solidFill>
                  <a:schemeClr val="tx1"/>
                </a:solidFill>
              </a:rPr>
              <a:t>(</a:t>
            </a:r>
            <a:r>
              <a:rPr lang="en-US" sz="2400">
                <a:solidFill>
                  <a:schemeClr val="tx1"/>
                </a:solidFill>
              </a:rPr>
              <a:t>the </a:t>
            </a:r>
            <a:r>
              <a:rPr lang="en-US" sz="2400"/>
              <a:t>problem of your potential customer)</a:t>
            </a:r>
            <a:endParaRPr lang="en-US" sz="2400" b="1" i="1"/>
          </a:p>
          <a:p>
            <a:pPr marL="0" indent="0">
              <a:buFont typeface="Franklin Gothic Book" panose="020B0503020102020204" pitchFamily="34" charset="0"/>
              <a:buNone/>
            </a:pPr>
            <a:r>
              <a:rPr lang="en-US" sz="2400" b="1" i="1"/>
              <a:t>that’s why “name of your buyer persona” wants </a:t>
            </a:r>
            <a:r>
              <a:rPr lang="en-US" sz="3200" b="1">
                <a:solidFill>
                  <a:srgbClr val="FF0000"/>
                </a:solidFill>
              </a:rPr>
              <a:t>2.</a:t>
            </a:r>
            <a:r>
              <a:rPr lang="en-US" sz="3200" b="1" i="1">
                <a:solidFill>
                  <a:srgbClr val="FF0000"/>
                </a:solidFill>
              </a:rPr>
              <a:t> ________</a:t>
            </a:r>
            <a:r>
              <a:rPr lang="en-US" sz="3200" b="1">
                <a:solidFill>
                  <a:srgbClr val="FF0000"/>
                </a:solidFill>
              </a:rPr>
              <a:t>  </a:t>
            </a:r>
            <a:r>
              <a:rPr lang="en-US" sz="2400" b="1" i="1"/>
              <a:t>(</a:t>
            </a:r>
            <a:r>
              <a:rPr lang="en-US" sz="2400"/>
              <a:t>the solution you can offer to him/her)</a:t>
            </a:r>
            <a:endParaRPr lang="en-US" sz="2400" b="1" i="1"/>
          </a:p>
          <a:p>
            <a:pPr marL="0" indent="0">
              <a:buFont typeface="Franklin Gothic Book" panose="020B0503020102020204" pitchFamily="34" charset="0"/>
              <a:buNone/>
            </a:pPr>
            <a:r>
              <a:rPr lang="en-US" sz="2400" b="1" i="1"/>
              <a:t>so Buyer Persona can </a:t>
            </a:r>
            <a:r>
              <a:rPr lang="en-US" sz="3200" b="1" i="1">
                <a:solidFill>
                  <a:srgbClr val="FF0000"/>
                </a:solidFill>
              </a:rPr>
              <a:t>3. ________  </a:t>
            </a:r>
            <a:r>
              <a:rPr lang="en-US" sz="3200" b="1">
                <a:solidFill>
                  <a:srgbClr val="FF0000"/>
                </a:solidFill>
              </a:rPr>
              <a:t> </a:t>
            </a:r>
            <a:r>
              <a:rPr lang="en-US" sz="2400"/>
              <a:t>(a state or a result he/she wants to achieve).</a:t>
            </a:r>
          </a:p>
          <a:p>
            <a:endParaRPr lang="en-US" dirty="0"/>
          </a:p>
        </p:txBody>
      </p:sp>
    </p:spTree>
    <p:extLst>
      <p:ext uri="{BB962C8B-B14F-4D97-AF65-F5344CB8AC3E}">
        <p14:creationId xmlns:p14="http://schemas.microsoft.com/office/powerpoint/2010/main" val="450163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6877-0256-47E1-BC78-A6AB3A654230}"/>
              </a:ext>
            </a:extLst>
          </p:cNvPr>
          <p:cNvSpPr>
            <a:spLocks noGrp="1"/>
          </p:cNvSpPr>
          <p:nvPr>
            <p:ph type="title"/>
          </p:nvPr>
        </p:nvSpPr>
        <p:spPr/>
        <p:txBody>
          <a:bodyPr/>
          <a:lstStyle/>
          <a:p>
            <a:r>
              <a:rPr lang="en-US" dirty="0"/>
              <a:t>Activity - </a:t>
            </a:r>
            <a:r>
              <a:rPr lang="en-US" dirty="0">
                <a:hlinkClick r:id="rId2" action="ppaction://hlinkfile"/>
              </a:rPr>
              <a:t>Worksheet</a:t>
            </a:r>
            <a:endParaRPr lang="en-US" dirty="0"/>
          </a:p>
        </p:txBody>
      </p:sp>
      <p:sp>
        <p:nvSpPr>
          <p:cNvPr id="3" name="Content Placeholder 2">
            <a:extLst>
              <a:ext uri="{FF2B5EF4-FFF2-40B4-BE49-F238E27FC236}">
                <a16:creationId xmlns:a16="http://schemas.microsoft.com/office/drawing/2014/main" id="{8DC347CC-3CD9-42E6-A6A2-721BEFA63E66}"/>
              </a:ext>
            </a:extLst>
          </p:cNvPr>
          <p:cNvSpPr>
            <a:spLocks noGrp="1"/>
          </p:cNvSpPr>
          <p:nvPr>
            <p:ph idx="1"/>
          </p:nvPr>
        </p:nvSpPr>
        <p:spPr>
          <a:xfrm>
            <a:off x="1295400" y="1579775"/>
            <a:ext cx="9601200" cy="1955277"/>
          </a:xfrm>
        </p:spPr>
        <p:txBody>
          <a:bodyPr/>
          <a:lstStyle/>
          <a:p>
            <a:pPr marL="457200" indent="-457200">
              <a:buFont typeface="+mj-lt"/>
              <a:buAutoNum type="arabicPeriod"/>
            </a:pPr>
            <a:r>
              <a:rPr lang="en-US" sz="3200" i="1" dirty="0"/>
              <a:t>A </a:t>
            </a:r>
            <a:r>
              <a:rPr lang="en-US" sz="3200" dirty="0"/>
              <a:t>problem your potential customer has.</a:t>
            </a:r>
          </a:p>
          <a:p>
            <a:pPr marL="457200" indent="-457200">
              <a:buFont typeface="+mj-lt"/>
              <a:buAutoNum type="arabicPeriod"/>
            </a:pPr>
            <a:r>
              <a:rPr lang="en-US" sz="3200" i="1" dirty="0"/>
              <a:t>A </a:t>
            </a:r>
            <a:r>
              <a:rPr lang="en-US" sz="3200" dirty="0"/>
              <a:t>solution you can offer to him/her.</a:t>
            </a:r>
            <a:endParaRPr lang="en-US" sz="3200" i="1" dirty="0"/>
          </a:p>
          <a:p>
            <a:pPr marL="457200" indent="-457200">
              <a:buFont typeface="+mj-lt"/>
              <a:buAutoNum type="arabicPeriod"/>
            </a:pPr>
            <a:r>
              <a:rPr lang="en-US" sz="3200" i="1" dirty="0"/>
              <a:t>The </a:t>
            </a:r>
            <a:r>
              <a:rPr lang="en-US" sz="3200" dirty="0"/>
              <a:t>state or a result he/she wants to achieve.</a:t>
            </a:r>
          </a:p>
          <a:p>
            <a:endParaRPr lang="en-US" dirty="0"/>
          </a:p>
        </p:txBody>
      </p:sp>
      <p:sp>
        <p:nvSpPr>
          <p:cNvPr id="4" name="Content Placeholder 2">
            <a:extLst>
              <a:ext uri="{FF2B5EF4-FFF2-40B4-BE49-F238E27FC236}">
                <a16:creationId xmlns:a16="http://schemas.microsoft.com/office/drawing/2014/main" id="{663A3A02-36F8-4EC4-A1FF-C02DCCB214ED}"/>
              </a:ext>
            </a:extLst>
          </p:cNvPr>
          <p:cNvSpPr txBox="1">
            <a:spLocks/>
          </p:cNvSpPr>
          <p:nvPr/>
        </p:nvSpPr>
        <p:spPr>
          <a:xfrm>
            <a:off x="1051087" y="3535052"/>
            <a:ext cx="10495936" cy="35814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sz="2400" b="1" i="1" dirty="0"/>
              <a:t>When Jane</a:t>
            </a:r>
            <a:r>
              <a:rPr lang="en-US" sz="3600" b="1" i="1" dirty="0">
                <a:solidFill>
                  <a:srgbClr val="FF0000"/>
                </a:solidFill>
              </a:rPr>
              <a:t> wants to travel but doesn’t have time </a:t>
            </a:r>
            <a:r>
              <a:rPr lang="en-US" sz="2400" b="1" i="1" dirty="0"/>
              <a:t>that’s why Jane wants resources that will help her </a:t>
            </a:r>
            <a:r>
              <a:rPr lang="en-US" sz="2800" b="1" i="1" dirty="0">
                <a:solidFill>
                  <a:srgbClr val="FF0000"/>
                </a:solidFill>
              </a:rPr>
              <a:t>learn about travel destinations </a:t>
            </a:r>
            <a:r>
              <a:rPr lang="en-US" sz="2400" b="1" i="1" dirty="0"/>
              <a:t>so she can </a:t>
            </a:r>
            <a:r>
              <a:rPr lang="en-US" sz="3200" b="1" i="1" dirty="0">
                <a:solidFill>
                  <a:srgbClr val="FF0000"/>
                </a:solidFill>
              </a:rPr>
              <a:t>enjoy the world, relax and get ideas for her next vacation.</a:t>
            </a:r>
          </a:p>
          <a:p>
            <a:pPr marL="0" indent="0">
              <a:buFont typeface="Franklin Gothic Book" panose="020B0503020102020204" pitchFamily="34" charset="0"/>
              <a:buNone/>
            </a:pPr>
            <a:endParaRPr lang="en-US" sz="3200" b="1" i="1" dirty="0">
              <a:solidFill>
                <a:srgbClr val="FF0000"/>
              </a:solidFill>
            </a:endParaRPr>
          </a:p>
          <a:p>
            <a:pPr marL="0" indent="0">
              <a:buFont typeface="Franklin Gothic Book" panose="020B0503020102020204" pitchFamily="34" charset="0"/>
              <a:buNone/>
            </a:pPr>
            <a:r>
              <a:rPr lang="en-US" sz="3200" b="1" i="1" dirty="0">
                <a:solidFill>
                  <a:schemeClr val="tx1"/>
                </a:solidFill>
              </a:rPr>
              <a:t>Content Themes = </a:t>
            </a:r>
            <a:endParaRPr lang="en-US" sz="2400" dirty="0">
              <a:solidFill>
                <a:schemeClr val="tx1"/>
              </a:solidFill>
            </a:endParaRPr>
          </a:p>
          <a:p>
            <a:endParaRPr lang="en-US" dirty="0"/>
          </a:p>
        </p:txBody>
      </p:sp>
    </p:spTree>
    <p:extLst>
      <p:ext uri="{BB962C8B-B14F-4D97-AF65-F5344CB8AC3E}">
        <p14:creationId xmlns:p14="http://schemas.microsoft.com/office/powerpoint/2010/main" val="544864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9D117-5C44-460D-A1B1-C24F9D84BC48}"/>
              </a:ext>
            </a:extLst>
          </p:cNvPr>
          <p:cNvSpPr>
            <a:spLocks noGrp="1"/>
          </p:cNvSpPr>
          <p:nvPr>
            <p:ph type="title"/>
          </p:nvPr>
        </p:nvSpPr>
        <p:spPr>
          <a:xfrm>
            <a:off x="1371600" y="685800"/>
            <a:ext cx="9601200" cy="720437"/>
          </a:xfrm>
        </p:spPr>
        <p:txBody>
          <a:bodyPr/>
          <a:lstStyle/>
          <a:p>
            <a:pPr algn="ctr"/>
            <a:r>
              <a:rPr lang="en-US" dirty="0"/>
              <a:t>Content Marketing</a:t>
            </a:r>
          </a:p>
        </p:txBody>
      </p:sp>
      <p:sp>
        <p:nvSpPr>
          <p:cNvPr id="3" name="Content Placeholder 2">
            <a:extLst>
              <a:ext uri="{FF2B5EF4-FFF2-40B4-BE49-F238E27FC236}">
                <a16:creationId xmlns:a16="http://schemas.microsoft.com/office/drawing/2014/main" id="{68484526-EC09-4C38-A1D5-ED004182025E}"/>
              </a:ext>
            </a:extLst>
          </p:cNvPr>
          <p:cNvSpPr>
            <a:spLocks noGrp="1"/>
          </p:cNvSpPr>
          <p:nvPr>
            <p:ph idx="1"/>
          </p:nvPr>
        </p:nvSpPr>
        <p:spPr>
          <a:xfrm>
            <a:off x="1371600" y="1870363"/>
            <a:ext cx="9601200" cy="3581400"/>
          </a:xfrm>
        </p:spPr>
        <p:txBody>
          <a:bodyPr>
            <a:normAutofit/>
          </a:bodyPr>
          <a:lstStyle/>
          <a:p>
            <a:pPr marL="457200" indent="-457200">
              <a:buFont typeface="+mj-lt"/>
              <a:buAutoNum type="arabicPeriod"/>
            </a:pPr>
            <a:r>
              <a:rPr lang="en-US" sz="4000" dirty="0">
                <a:solidFill>
                  <a:schemeClr val="tx2">
                    <a:lumMod val="75000"/>
                    <a:lumOff val="25000"/>
                  </a:schemeClr>
                </a:solidFill>
              </a:rPr>
              <a:t>Create the Buyer Personas</a:t>
            </a:r>
          </a:p>
          <a:p>
            <a:pPr marL="457200" indent="-457200">
              <a:buFont typeface="+mj-lt"/>
              <a:buAutoNum type="arabicPeriod"/>
            </a:pPr>
            <a:r>
              <a:rPr lang="en-US" sz="4800" b="1" dirty="0">
                <a:solidFill>
                  <a:schemeClr val="accent2">
                    <a:lumMod val="75000"/>
                  </a:schemeClr>
                </a:solidFill>
              </a:rPr>
              <a:t>Content Library</a:t>
            </a:r>
          </a:p>
          <a:p>
            <a:pPr marL="457200" indent="-457200">
              <a:buFont typeface="+mj-lt"/>
              <a:buAutoNum type="arabicPeriod"/>
            </a:pPr>
            <a:r>
              <a:rPr lang="en-US" sz="4000" dirty="0">
                <a:solidFill>
                  <a:srgbClr val="002060"/>
                </a:solidFill>
              </a:rPr>
              <a:t>Creating Content</a:t>
            </a:r>
          </a:p>
          <a:p>
            <a:pPr marL="457200" indent="-457200">
              <a:buFont typeface="+mj-lt"/>
              <a:buAutoNum type="arabicPeriod"/>
            </a:pPr>
            <a:r>
              <a:rPr lang="en-US" sz="4000" dirty="0"/>
              <a:t>Content Calendar</a:t>
            </a:r>
          </a:p>
        </p:txBody>
      </p:sp>
    </p:spTree>
    <p:extLst>
      <p:ext uri="{BB962C8B-B14F-4D97-AF65-F5344CB8AC3E}">
        <p14:creationId xmlns:p14="http://schemas.microsoft.com/office/powerpoint/2010/main" val="788088327"/>
      </p:ext>
    </p:extLst>
  </p:cSld>
  <p:clrMapOvr>
    <a:masterClrMapping/>
  </p:clrMapOvr>
</p:sld>
</file>

<file path=ppt/theme/theme1.xml><?xml version="1.0" encoding="utf-8"?>
<a:theme xmlns:a="http://schemas.openxmlformats.org/drawingml/2006/main" name="Crop">
  <a:themeElements>
    <a:clrScheme name="Custom 1">
      <a:dk1>
        <a:sysClr val="windowText" lastClr="000000"/>
      </a:dk1>
      <a:lt1>
        <a:sysClr val="window" lastClr="FFFFFF"/>
      </a:lt1>
      <a:dk2>
        <a:srgbClr val="1A2E40"/>
      </a:dk2>
      <a:lt2>
        <a:srgbClr val="E1ECEE"/>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TotalTime>
  <Words>2020</Words>
  <Application>Microsoft Office PowerPoint</Application>
  <PresentationFormat>Widescreen</PresentationFormat>
  <Paragraphs>233</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Bell MT</vt:lpstr>
      <vt:lpstr>Calibri</vt:lpstr>
      <vt:lpstr>Franklin Gothic Book</vt:lpstr>
      <vt:lpstr>Wingdings</vt:lpstr>
      <vt:lpstr>Crop</vt:lpstr>
      <vt:lpstr>PowerPoint Presentation</vt:lpstr>
      <vt:lpstr>PowerPoint Presentation</vt:lpstr>
      <vt:lpstr>What is Content Marketing on Social Media?</vt:lpstr>
      <vt:lpstr>How to get started with Content Marketing?</vt:lpstr>
      <vt:lpstr>PowerPoint Presentation</vt:lpstr>
      <vt:lpstr>Your goal is to make a human connection. It’s about resonating with people, people that need your help or guidance.</vt:lpstr>
      <vt:lpstr>Activity - Worksheet</vt:lpstr>
      <vt:lpstr>Activity - Worksheet</vt:lpstr>
      <vt:lpstr>Content Marketing</vt:lpstr>
      <vt:lpstr>Create a Content Library</vt:lpstr>
      <vt:lpstr>Organizing Content</vt:lpstr>
      <vt:lpstr>Resources - Finding Content </vt:lpstr>
      <vt:lpstr>PowerPoint Presentation</vt:lpstr>
      <vt:lpstr>Content Marketing</vt:lpstr>
      <vt:lpstr>Preparing Content Talk Benefits, Not Features </vt:lpstr>
      <vt:lpstr>Creating Content</vt:lpstr>
      <vt:lpstr>PowerPoint Presentation</vt:lpstr>
      <vt:lpstr>PowerPoint Presentation</vt:lpstr>
      <vt:lpstr>Headlines and Images</vt:lpstr>
      <vt:lpstr>Telling Stories Essential elements of storytelling: • Characters • Conflict • Resolution </vt:lpstr>
      <vt:lpstr>Preparing Content - Tell Stories</vt:lpstr>
      <vt:lpstr>Content Marketing</vt:lpstr>
      <vt:lpstr>PowerPoint Presentation</vt:lpstr>
      <vt:lpstr>PowerPoint Presentation</vt:lpstr>
      <vt:lpstr>Conclusion</vt:lpstr>
      <vt:lpstr>Checklist</vt:lpstr>
      <vt:lpstr>Content Specific Landing Pages</vt:lpstr>
      <vt:lpstr>Landing Pages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Have we Learned so Far?</dc:title>
  <dc:creator>Kellie Emrich</dc:creator>
  <cp:lastModifiedBy>Emrich, Kellie</cp:lastModifiedBy>
  <cp:revision>41</cp:revision>
  <dcterms:created xsi:type="dcterms:W3CDTF">2021-02-04T12:45:21Z</dcterms:created>
  <dcterms:modified xsi:type="dcterms:W3CDTF">2021-09-02T12:07:20Z</dcterms:modified>
</cp:coreProperties>
</file>