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8" r:id="rId2"/>
    <p:sldId id="397" r:id="rId3"/>
    <p:sldId id="400" r:id="rId4"/>
    <p:sldId id="403" r:id="rId5"/>
    <p:sldId id="402" r:id="rId6"/>
    <p:sldId id="399" r:id="rId7"/>
    <p:sldId id="383" r:id="rId8"/>
    <p:sldId id="405" r:id="rId9"/>
    <p:sldId id="376" r:id="rId10"/>
    <p:sldId id="352" r:id="rId11"/>
    <p:sldId id="367" r:id="rId12"/>
    <p:sldId id="358" r:id="rId13"/>
    <p:sldId id="396" r:id="rId14"/>
    <p:sldId id="390" r:id="rId15"/>
    <p:sldId id="382" r:id="rId16"/>
    <p:sldId id="3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A6200-A2DD-4AE6-82C2-6EA05112C807}">
          <p14:sldIdLst>
            <p14:sldId id="278"/>
            <p14:sldId id="397"/>
            <p14:sldId id="400"/>
            <p14:sldId id="403"/>
            <p14:sldId id="402"/>
            <p14:sldId id="399"/>
            <p14:sldId id="383"/>
            <p14:sldId id="405"/>
            <p14:sldId id="376"/>
            <p14:sldId id="352"/>
            <p14:sldId id="367"/>
            <p14:sldId id="358"/>
            <p14:sldId id="396"/>
            <p14:sldId id="390"/>
            <p14:sldId id="382"/>
            <p14:sldId id="3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ieemrich@gmail.com" initials="k" lastIdx="1" clrIdx="0">
    <p:extLst>
      <p:ext uri="{19B8F6BF-5375-455C-9EA6-DF929625EA0E}">
        <p15:presenceInfo xmlns:p15="http://schemas.microsoft.com/office/powerpoint/2012/main" userId="93670307ac0b6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AD4D8"/>
    <a:srgbClr val="F3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1A869-FD88-4D06-84EE-DC9A0ABFFB26}" v="271" dt="2022-02-17T13:50:39.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sorterViewPr>
    <p:cViewPr>
      <p:scale>
        <a:sx n="100" d="100"/>
        <a:sy n="100" d="100"/>
      </p:scale>
      <p:origin x="0" y="-2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rich, Kellie" userId="dc4ae45f-3451-400e-b0ba-8c1edebe478a" providerId="ADAL" clId="{9AB1A869-FD88-4D06-84EE-DC9A0ABFFB26}"/>
    <pc:docChg chg="undo custSel addSld delSld modSld sldOrd modSection">
      <pc:chgData name="Emrich, Kellie" userId="dc4ae45f-3451-400e-b0ba-8c1edebe478a" providerId="ADAL" clId="{9AB1A869-FD88-4D06-84EE-DC9A0ABFFB26}" dt="2022-02-17T13:50:42.270" v="1425" actId="47"/>
      <pc:docMkLst>
        <pc:docMk/>
      </pc:docMkLst>
      <pc:sldChg chg="modSp mod">
        <pc:chgData name="Emrich, Kellie" userId="dc4ae45f-3451-400e-b0ba-8c1edebe478a" providerId="ADAL" clId="{9AB1A869-FD88-4D06-84EE-DC9A0ABFFB26}" dt="2022-02-17T12:40:04.985" v="399"/>
        <pc:sldMkLst>
          <pc:docMk/>
          <pc:sldMk cId="2148522962" sldId="278"/>
        </pc:sldMkLst>
        <pc:spChg chg="mod">
          <ac:chgData name="Emrich, Kellie" userId="dc4ae45f-3451-400e-b0ba-8c1edebe478a" providerId="ADAL" clId="{9AB1A869-FD88-4D06-84EE-DC9A0ABFFB26}" dt="2022-02-17T12:40:04.985" v="399"/>
          <ac:spMkLst>
            <pc:docMk/>
            <pc:sldMk cId="2148522962" sldId="278"/>
            <ac:spMk id="3" creationId="{F3098776-F58A-437F-92C9-542993245490}"/>
          </ac:spMkLst>
        </pc:spChg>
      </pc:sldChg>
      <pc:sldChg chg="add del ord">
        <pc:chgData name="Emrich, Kellie" userId="dc4ae45f-3451-400e-b0ba-8c1edebe478a" providerId="ADAL" clId="{9AB1A869-FD88-4D06-84EE-DC9A0ABFFB26}" dt="2022-02-17T13:21:51.123" v="999"/>
        <pc:sldMkLst>
          <pc:docMk/>
          <pc:sldMk cId="210173130" sldId="359"/>
        </pc:sldMkLst>
      </pc:sldChg>
      <pc:sldChg chg="modSp mod">
        <pc:chgData name="Emrich, Kellie" userId="dc4ae45f-3451-400e-b0ba-8c1edebe478a" providerId="ADAL" clId="{9AB1A869-FD88-4D06-84EE-DC9A0ABFFB26}" dt="2022-02-17T13:23:06.247" v="1028" actId="1076"/>
        <pc:sldMkLst>
          <pc:docMk/>
          <pc:sldMk cId="2915820798" sldId="367"/>
        </pc:sldMkLst>
        <pc:spChg chg="mod">
          <ac:chgData name="Emrich, Kellie" userId="dc4ae45f-3451-400e-b0ba-8c1edebe478a" providerId="ADAL" clId="{9AB1A869-FD88-4D06-84EE-DC9A0ABFFB26}" dt="2022-02-17T13:23:06.247" v="1028" actId="1076"/>
          <ac:spMkLst>
            <pc:docMk/>
            <pc:sldMk cId="2915820798" sldId="367"/>
            <ac:spMk id="2" creationId="{2C91C1F7-2620-4786-B611-D0165B24E8DC}"/>
          </ac:spMkLst>
        </pc:spChg>
        <pc:spChg chg="mod">
          <ac:chgData name="Emrich, Kellie" userId="dc4ae45f-3451-400e-b0ba-8c1edebe478a" providerId="ADAL" clId="{9AB1A869-FD88-4D06-84EE-DC9A0ABFFB26}" dt="2022-02-17T13:22:59.577" v="1027" actId="1076"/>
          <ac:spMkLst>
            <pc:docMk/>
            <pc:sldMk cId="2915820798" sldId="367"/>
            <ac:spMk id="8" creationId="{2367C35B-491C-4708-951F-3CF31D5AD4C9}"/>
          </ac:spMkLst>
        </pc:spChg>
      </pc:sldChg>
      <pc:sldChg chg="modSp mod ord">
        <pc:chgData name="Emrich, Kellie" userId="dc4ae45f-3451-400e-b0ba-8c1edebe478a" providerId="ADAL" clId="{9AB1A869-FD88-4D06-84EE-DC9A0ABFFB26}" dt="2022-02-17T13:25:30.641" v="1037"/>
        <pc:sldMkLst>
          <pc:docMk/>
          <pc:sldMk cId="344638345" sldId="369"/>
        </pc:sldMkLst>
        <pc:spChg chg="mod">
          <ac:chgData name="Emrich, Kellie" userId="dc4ae45f-3451-400e-b0ba-8c1edebe478a" providerId="ADAL" clId="{9AB1A869-FD88-4D06-84EE-DC9A0ABFFB26}" dt="2021-09-09T11:41:10.217" v="3" actId="27636"/>
          <ac:spMkLst>
            <pc:docMk/>
            <pc:sldMk cId="344638345" sldId="369"/>
            <ac:spMk id="3" creationId="{52ED84D8-77D7-421C-9749-65EB81A0AAAF}"/>
          </ac:spMkLst>
        </pc:spChg>
      </pc:sldChg>
      <pc:sldChg chg="del ord">
        <pc:chgData name="Emrich, Kellie" userId="dc4ae45f-3451-400e-b0ba-8c1edebe478a" providerId="ADAL" clId="{9AB1A869-FD88-4D06-84EE-DC9A0ABFFB26}" dt="2022-02-17T13:25:26.061" v="1035" actId="47"/>
        <pc:sldMkLst>
          <pc:docMk/>
          <pc:sldMk cId="600662154" sldId="371"/>
        </pc:sldMkLst>
      </pc:sldChg>
      <pc:sldChg chg="add del ord">
        <pc:chgData name="Emrich, Kellie" userId="dc4ae45f-3451-400e-b0ba-8c1edebe478a" providerId="ADAL" clId="{9AB1A869-FD88-4D06-84EE-DC9A0ABFFB26}" dt="2022-02-17T13:21:51.123" v="999"/>
        <pc:sldMkLst>
          <pc:docMk/>
          <pc:sldMk cId="1840548709" sldId="373"/>
        </pc:sldMkLst>
      </pc:sldChg>
      <pc:sldChg chg="modSp mod">
        <pc:chgData name="Emrich, Kellie" userId="dc4ae45f-3451-400e-b0ba-8c1edebe478a" providerId="ADAL" clId="{9AB1A869-FD88-4D06-84EE-DC9A0ABFFB26}" dt="2022-02-17T13:22:28.994" v="1026" actId="404"/>
        <pc:sldMkLst>
          <pc:docMk/>
          <pc:sldMk cId="3557963530" sldId="376"/>
        </pc:sldMkLst>
        <pc:spChg chg="mod">
          <ac:chgData name="Emrich, Kellie" userId="dc4ae45f-3451-400e-b0ba-8c1edebe478a" providerId="ADAL" clId="{9AB1A869-FD88-4D06-84EE-DC9A0ABFFB26}" dt="2022-02-17T13:22:11.647" v="1020" actId="404"/>
          <ac:spMkLst>
            <pc:docMk/>
            <pc:sldMk cId="3557963530" sldId="376"/>
            <ac:spMk id="6" creationId="{AEDC11A7-1297-4C5A-90E0-767B4AAC8602}"/>
          </ac:spMkLst>
        </pc:spChg>
        <pc:spChg chg="mod">
          <ac:chgData name="Emrich, Kellie" userId="dc4ae45f-3451-400e-b0ba-8c1edebe478a" providerId="ADAL" clId="{9AB1A869-FD88-4D06-84EE-DC9A0ABFFB26}" dt="2022-02-17T13:22:28.994" v="1026" actId="404"/>
          <ac:spMkLst>
            <pc:docMk/>
            <pc:sldMk cId="3557963530" sldId="376"/>
            <ac:spMk id="9" creationId="{735C01B1-E4A8-44EB-9F72-FF30B02369AE}"/>
          </ac:spMkLst>
        </pc:spChg>
        <pc:spChg chg="mod">
          <ac:chgData name="Emrich, Kellie" userId="dc4ae45f-3451-400e-b0ba-8c1edebe478a" providerId="ADAL" clId="{9AB1A869-FD88-4D06-84EE-DC9A0ABFFB26}" dt="2022-02-17T13:22:16.827" v="1022" actId="404"/>
          <ac:spMkLst>
            <pc:docMk/>
            <pc:sldMk cId="3557963530" sldId="376"/>
            <ac:spMk id="10" creationId="{973D8143-725E-4AD3-8895-3F028C21582E}"/>
          </ac:spMkLst>
        </pc:spChg>
      </pc:sldChg>
      <pc:sldChg chg="add del ord">
        <pc:chgData name="Emrich, Kellie" userId="dc4ae45f-3451-400e-b0ba-8c1edebe478a" providerId="ADAL" clId="{9AB1A869-FD88-4D06-84EE-DC9A0ABFFB26}" dt="2022-02-17T13:21:51.123" v="999"/>
        <pc:sldMkLst>
          <pc:docMk/>
          <pc:sldMk cId="4026499752" sldId="377"/>
        </pc:sldMkLst>
      </pc:sldChg>
      <pc:sldChg chg="addSp modSp del mod ord">
        <pc:chgData name="Emrich, Kellie" userId="dc4ae45f-3451-400e-b0ba-8c1edebe478a" providerId="ADAL" clId="{9AB1A869-FD88-4D06-84EE-DC9A0ABFFB26}" dt="2022-02-17T13:19:17.916" v="937" actId="47"/>
        <pc:sldMkLst>
          <pc:docMk/>
          <pc:sldMk cId="2968937121" sldId="379"/>
        </pc:sldMkLst>
        <pc:spChg chg="mod">
          <ac:chgData name="Emrich, Kellie" userId="dc4ae45f-3451-400e-b0ba-8c1edebe478a" providerId="ADAL" clId="{9AB1A869-FD88-4D06-84EE-DC9A0ABFFB26}" dt="2022-02-17T13:17:59.266" v="932" actId="1076"/>
          <ac:spMkLst>
            <pc:docMk/>
            <pc:sldMk cId="2968937121" sldId="379"/>
            <ac:spMk id="2" creationId="{6E963E3E-FA90-41A2-999A-9AB0BE84A9A4}"/>
          </ac:spMkLst>
        </pc:spChg>
        <pc:spChg chg="add">
          <ac:chgData name="Emrich, Kellie" userId="dc4ae45f-3451-400e-b0ba-8c1edebe478a" providerId="ADAL" clId="{9AB1A869-FD88-4D06-84EE-DC9A0ABFFB26}" dt="2022-02-17T13:18:53.084" v="934" actId="22"/>
          <ac:spMkLst>
            <pc:docMk/>
            <pc:sldMk cId="2968937121" sldId="379"/>
            <ac:spMk id="6" creationId="{FE4763F8-DD8E-4B73-B135-D571261B5653}"/>
          </ac:spMkLst>
        </pc:spChg>
      </pc:sldChg>
      <pc:sldChg chg="ord">
        <pc:chgData name="Emrich, Kellie" userId="dc4ae45f-3451-400e-b0ba-8c1edebe478a" providerId="ADAL" clId="{9AB1A869-FD88-4D06-84EE-DC9A0ABFFB26}" dt="2022-02-17T12:29:03.027" v="389"/>
        <pc:sldMkLst>
          <pc:docMk/>
          <pc:sldMk cId="891965071" sldId="382"/>
        </pc:sldMkLst>
      </pc:sldChg>
      <pc:sldChg chg="addSp delSp modSp mod ord">
        <pc:chgData name="Emrich, Kellie" userId="dc4ae45f-3451-400e-b0ba-8c1edebe478a" providerId="ADAL" clId="{9AB1A869-FD88-4D06-84EE-DC9A0ABFFB26}" dt="2022-02-17T13:20:30.280" v="994" actId="20577"/>
        <pc:sldMkLst>
          <pc:docMk/>
          <pc:sldMk cId="3457858424" sldId="383"/>
        </pc:sldMkLst>
        <pc:spChg chg="mod">
          <ac:chgData name="Emrich, Kellie" userId="dc4ae45f-3451-400e-b0ba-8c1edebe478a" providerId="ADAL" clId="{9AB1A869-FD88-4D06-84EE-DC9A0ABFFB26}" dt="2022-02-17T12:45:33.127" v="416" actId="27636"/>
          <ac:spMkLst>
            <pc:docMk/>
            <pc:sldMk cId="3457858424" sldId="383"/>
            <ac:spMk id="2" creationId="{4DF61CED-DE2A-4CA7-A166-D5124A2EE67D}"/>
          </ac:spMkLst>
        </pc:spChg>
        <pc:spChg chg="mod">
          <ac:chgData name="Emrich, Kellie" userId="dc4ae45f-3451-400e-b0ba-8c1edebe478a" providerId="ADAL" clId="{9AB1A869-FD88-4D06-84EE-DC9A0ABFFB26}" dt="2022-02-17T13:20:30.280" v="994" actId="20577"/>
          <ac:spMkLst>
            <pc:docMk/>
            <pc:sldMk cId="3457858424" sldId="383"/>
            <ac:spMk id="4" creationId="{CA35EF4F-897F-48DC-AE6C-4DA8ADED77EB}"/>
          </ac:spMkLst>
        </pc:spChg>
        <pc:spChg chg="add del mod">
          <ac:chgData name="Emrich, Kellie" userId="dc4ae45f-3451-400e-b0ba-8c1edebe478a" providerId="ADAL" clId="{9AB1A869-FD88-4D06-84EE-DC9A0ABFFB26}" dt="2022-02-17T12:48:04.562" v="526" actId="478"/>
          <ac:spMkLst>
            <pc:docMk/>
            <pc:sldMk cId="3457858424" sldId="383"/>
            <ac:spMk id="8" creationId="{B90CCFEE-FA9A-4387-A5D9-3F4E1FC3C773}"/>
          </ac:spMkLst>
        </pc:spChg>
      </pc:sldChg>
      <pc:sldChg chg="add del ord">
        <pc:chgData name="Emrich, Kellie" userId="dc4ae45f-3451-400e-b0ba-8c1edebe478a" providerId="ADAL" clId="{9AB1A869-FD88-4D06-84EE-DC9A0ABFFB26}" dt="2022-02-17T13:21:51.123" v="999"/>
        <pc:sldMkLst>
          <pc:docMk/>
          <pc:sldMk cId="3458784009" sldId="386"/>
        </pc:sldMkLst>
      </pc:sldChg>
      <pc:sldChg chg="del ord">
        <pc:chgData name="Emrich, Kellie" userId="dc4ae45f-3451-400e-b0ba-8c1edebe478a" providerId="ADAL" clId="{9AB1A869-FD88-4D06-84EE-DC9A0ABFFB26}" dt="2022-02-17T13:25:14.812" v="1032" actId="47"/>
        <pc:sldMkLst>
          <pc:docMk/>
          <pc:sldMk cId="1047060863" sldId="387"/>
        </pc:sldMkLst>
      </pc:sldChg>
      <pc:sldChg chg="del ord">
        <pc:chgData name="Emrich, Kellie" userId="dc4ae45f-3451-400e-b0ba-8c1edebe478a" providerId="ADAL" clId="{9AB1A869-FD88-4D06-84EE-DC9A0ABFFB26}" dt="2022-02-17T13:25:23.934" v="1034" actId="47"/>
        <pc:sldMkLst>
          <pc:docMk/>
          <pc:sldMk cId="2726102073" sldId="389"/>
        </pc:sldMkLst>
      </pc:sldChg>
      <pc:sldChg chg="ord">
        <pc:chgData name="Emrich, Kellie" userId="dc4ae45f-3451-400e-b0ba-8c1edebe478a" providerId="ADAL" clId="{9AB1A869-FD88-4D06-84EE-DC9A0ABFFB26}" dt="2021-09-09T11:50:07.785" v="377"/>
        <pc:sldMkLst>
          <pc:docMk/>
          <pc:sldMk cId="1157314210" sldId="390"/>
        </pc:sldMkLst>
      </pc:sldChg>
      <pc:sldChg chg="del ord">
        <pc:chgData name="Emrich, Kellie" userId="dc4ae45f-3451-400e-b0ba-8c1edebe478a" providerId="ADAL" clId="{9AB1A869-FD88-4D06-84EE-DC9A0ABFFB26}" dt="2022-02-17T13:25:12.655" v="1031" actId="47"/>
        <pc:sldMkLst>
          <pc:docMk/>
          <pc:sldMk cId="3098839806" sldId="391"/>
        </pc:sldMkLst>
      </pc:sldChg>
      <pc:sldChg chg="del ord">
        <pc:chgData name="Emrich, Kellie" userId="dc4ae45f-3451-400e-b0ba-8c1edebe478a" providerId="ADAL" clId="{9AB1A869-FD88-4D06-84EE-DC9A0ABFFB26}" dt="2022-02-17T13:25:10.345" v="1030" actId="47"/>
        <pc:sldMkLst>
          <pc:docMk/>
          <pc:sldMk cId="3054426650" sldId="392"/>
        </pc:sldMkLst>
      </pc:sldChg>
      <pc:sldChg chg="del ord">
        <pc:chgData name="Emrich, Kellie" userId="dc4ae45f-3451-400e-b0ba-8c1edebe478a" providerId="ADAL" clId="{9AB1A869-FD88-4D06-84EE-DC9A0ABFFB26}" dt="2022-02-17T13:25:08.382" v="1029" actId="47"/>
        <pc:sldMkLst>
          <pc:docMk/>
          <pc:sldMk cId="151068764" sldId="393"/>
        </pc:sldMkLst>
      </pc:sldChg>
      <pc:sldChg chg="del ord">
        <pc:chgData name="Emrich, Kellie" userId="dc4ae45f-3451-400e-b0ba-8c1edebe478a" providerId="ADAL" clId="{9AB1A869-FD88-4D06-84EE-DC9A0ABFFB26}" dt="2022-02-17T13:25:22.398" v="1033" actId="47"/>
        <pc:sldMkLst>
          <pc:docMk/>
          <pc:sldMk cId="3390391316" sldId="394"/>
        </pc:sldMkLst>
      </pc:sldChg>
      <pc:sldChg chg="modSp new del mod">
        <pc:chgData name="Emrich, Kellie" userId="dc4ae45f-3451-400e-b0ba-8c1edebe478a" providerId="ADAL" clId="{9AB1A869-FD88-4D06-84EE-DC9A0ABFFB26}" dt="2022-02-17T13:25:35.693" v="1038" actId="47"/>
        <pc:sldMkLst>
          <pc:docMk/>
          <pc:sldMk cId="2578878501" sldId="395"/>
        </pc:sldMkLst>
        <pc:spChg chg="mod">
          <ac:chgData name="Emrich, Kellie" userId="dc4ae45f-3451-400e-b0ba-8c1edebe478a" providerId="ADAL" clId="{9AB1A869-FD88-4D06-84EE-DC9A0ABFFB26}" dt="2021-09-09T11:41:50.924" v="71" actId="20577"/>
          <ac:spMkLst>
            <pc:docMk/>
            <pc:sldMk cId="2578878501" sldId="395"/>
            <ac:spMk id="2" creationId="{CC9DC8DD-8033-422E-BC22-5718C8B06BA5}"/>
          </ac:spMkLst>
        </pc:spChg>
      </pc:sldChg>
      <pc:sldChg chg="modSp add mod">
        <pc:chgData name="Emrich, Kellie" userId="dc4ae45f-3451-400e-b0ba-8c1edebe478a" providerId="ADAL" clId="{9AB1A869-FD88-4D06-84EE-DC9A0ABFFB26}" dt="2021-09-09T11:49:59.819" v="375" actId="20577"/>
        <pc:sldMkLst>
          <pc:docMk/>
          <pc:sldMk cId="419765921" sldId="396"/>
        </pc:sldMkLst>
        <pc:spChg chg="mod">
          <ac:chgData name="Emrich, Kellie" userId="dc4ae45f-3451-400e-b0ba-8c1edebe478a" providerId="ADAL" clId="{9AB1A869-FD88-4D06-84EE-DC9A0ABFFB26}" dt="2021-09-09T11:42:06.067" v="76" actId="14100"/>
          <ac:spMkLst>
            <pc:docMk/>
            <pc:sldMk cId="419765921" sldId="396"/>
            <ac:spMk id="2" creationId="{CC9DC8DD-8033-422E-BC22-5718C8B06BA5}"/>
          </ac:spMkLst>
        </pc:spChg>
        <pc:spChg chg="mod">
          <ac:chgData name="Emrich, Kellie" userId="dc4ae45f-3451-400e-b0ba-8c1edebe478a" providerId="ADAL" clId="{9AB1A869-FD88-4D06-84EE-DC9A0ABFFB26}" dt="2021-09-09T11:49:59.819" v="375" actId="20577"/>
          <ac:spMkLst>
            <pc:docMk/>
            <pc:sldMk cId="419765921" sldId="396"/>
            <ac:spMk id="3" creationId="{8757D329-8C20-4B80-B5F9-02FD6CA14F40}"/>
          </ac:spMkLst>
        </pc:spChg>
      </pc:sldChg>
      <pc:sldChg chg="addSp delSp modSp new mod">
        <pc:chgData name="Emrich, Kellie" userId="dc4ae45f-3451-400e-b0ba-8c1edebe478a" providerId="ADAL" clId="{9AB1A869-FD88-4D06-84EE-DC9A0ABFFB26}" dt="2022-02-17T13:25:50.784" v="1039" actId="478"/>
        <pc:sldMkLst>
          <pc:docMk/>
          <pc:sldMk cId="928110189" sldId="397"/>
        </pc:sldMkLst>
        <pc:spChg chg="del">
          <ac:chgData name="Emrich, Kellie" userId="dc4ae45f-3451-400e-b0ba-8c1edebe478a" providerId="ADAL" clId="{9AB1A869-FD88-4D06-84EE-DC9A0ABFFB26}" dt="2022-02-17T12:40:16.178" v="402" actId="478"/>
          <ac:spMkLst>
            <pc:docMk/>
            <pc:sldMk cId="928110189" sldId="397"/>
            <ac:spMk id="2" creationId="{62F4A023-67C6-4B7B-805F-49BBEA3CDD24}"/>
          </ac:spMkLst>
        </pc:spChg>
        <pc:spChg chg="del">
          <ac:chgData name="Emrich, Kellie" userId="dc4ae45f-3451-400e-b0ba-8c1edebe478a" providerId="ADAL" clId="{9AB1A869-FD88-4D06-84EE-DC9A0ABFFB26}" dt="2022-02-17T12:40:14.292" v="401" actId="478"/>
          <ac:spMkLst>
            <pc:docMk/>
            <pc:sldMk cId="928110189" sldId="397"/>
            <ac:spMk id="3" creationId="{65F69CAE-59D2-4F53-8697-F38C9E6DCBD3}"/>
          </ac:spMkLst>
        </pc:spChg>
        <pc:spChg chg="add mod">
          <ac:chgData name="Emrich, Kellie" userId="dc4ae45f-3451-400e-b0ba-8c1edebe478a" providerId="ADAL" clId="{9AB1A869-FD88-4D06-84EE-DC9A0ABFFB26}" dt="2022-02-17T13:05:39.395" v="584" actId="1076"/>
          <ac:spMkLst>
            <pc:docMk/>
            <pc:sldMk cId="928110189" sldId="397"/>
            <ac:spMk id="5" creationId="{217F1992-2B85-4D5A-AFB7-47EECFD02EDB}"/>
          </ac:spMkLst>
        </pc:spChg>
        <pc:spChg chg="add del">
          <ac:chgData name="Emrich, Kellie" userId="dc4ae45f-3451-400e-b0ba-8c1edebe478a" providerId="ADAL" clId="{9AB1A869-FD88-4D06-84EE-DC9A0ABFFB26}" dt="2022-02-17T13:25:50.784" v="1039" actId="478"/>
          <ac:spMkLst>
            <pc:docMk/>
            <pc:sldMk cId="928110189" sldId="397"/>
            <ac:spMk id="12" creationId="{52262E36-8948-434F-90EE-D25248837D45}"/>
          </ac:spMkLst>
        </pc:spChg>
        <pc:picChg chg="add mod">
          <ac:chgData name="Emrich, Kellie" userId="dc4ae45f-3451-400e-b0ba-8c1edebe478a" providerId="ADAL" clId="{9AB1A869-FD88-4D06-84EE-DC9A0ABFFB26}" dt="2022-02-17T13:05:18.994" v="550" actId="1076"/>
          <ac:picMkLst>
            <pc:docMk/>
            <pc:sldMk cId="928110189" sldId="397"/>
            <ac:picMk id="4" creationId="{31598364-80B5-484C-9E2F-602735214FDC}"/>
          </ac:picMkLst>
        </pc:picChg>
        <pc:picChg chg="add">
          <ac:chgData name="Emrich, Kellie" userId="dc4ae45f-3451-400e-b0ba-8c1edebe478a" providerId="ADAL" clId="{9AB1A869-FD88-4D06-84EE-DC9A0ABFFB26}" dt="2022-02-17T12:40:17.911" v="403"/>
          <ac:picMkLst>
            <pc:docMk/>
            <pc:sldMk cId="928110189" sldId="397"/>
            <ac:picMk id="1026" creationId="{F35F7308-2649-403B-BD7A-0EC5BA4BA106}"/>
          </ac:picMkLst>
        </pc:picChg>
        <pc:picChg chg="add">
          <ac:chgData name="Emrich, Kellie" userId="dc4ae45f-3451-400e-b0ba-8c1edebe478a" providerId="ADAL" clId="{9AB1A869-FD88-4D06-84EE-DC9A0ABFFB26}" dt="2022-02-17T12:40:51.661" v="404"/>
          <ac:picMkLst>
            <pc:docMk/>
            <pc:sldMk cId="928110189" sldId="397"/>
            <ac:picMk id="1028" creationId="{01498C1A-0A35-42D0-B48D-4F4B08D7D01C}"/>
          </ac:picMkLst>
        </pc:picChg>
        <pc:picChg chg="add">
          <ac:chgData name="Emrich, Kellie" userId="dc4ae45f-3451-400e-b0ba-8c1edebe478a" providerId="ADAL" clId="{9AB1A869-FD88-4D06-84EE-DC9A0ABFFB26}" dt="2022-02-17T12:41:16.244" v="405"/>
          <ac:picMkLst>
            <pc:docMk/>
            <pc:sldMk cId="928110189" sldId="397"/>
            <ac:picMk id="1030" creationId="{9D114BAA-34A4-4582-AA91-1AEE7D378E52}"/>
          </ac:picMkLst>
        </pc:picChg>
        <pc:picChg chg="add">
          <ac:chgData name="Emrich, Kellie" userId="dc4ae45f-3451-400e-b0ba-8c1edebe478a" providerId="ADAL" clId="{9AB1A869-FD88-4D06-84EE-DC9A0ABFFB26}" dt="2022-02-17T12:41:34.202" v="406"/>
          <ac:picMkLst>
            <pc:docMk/>
            <pc:sldMk cId="928110189" sldId="397"/>
            <ac:picMk id="1032" creationId="{64E28D2D-8C6F-4DF3-A720-82E71CEA8E48}"/>
          </ac:picMkLst>
        </pc:picChg>
        <pc:picChg chg="add mod">
          <ac:chgData name="Emrich, Kellie" userId="dc4ae45f-3451-400e-b0ba-8c1edebe478a" providerId="ADAL" clId="{9AB1A869-FD88-4D06-84EE-DC9A0ABFFB26}" dt="2022-02-17T13:05:20.785" v="551" actId="1076"/>
          <ac:picMkLst>
            <pc:docMk/>
            <pc:sldMk cId="928110189" sldId="397"/>
            <ac:picMk id="1034" creationId="{825083A1-EA81-447F-874B-801795E9DF73}"/>
          </ac:picMkLst>
        </pc:picChg>
      </pc:sldChg>
      <pc:sldChg chg="modSp new del mod">
        <pc:chgData name="Emrich, Kellie" userId="dc4ae45f-3451-400e-b0ba-8c1edebe478a" providerId="ADAL" clId="{9AB1A869-FD88-4D06-84EE-DC9A0ABFFB26}" dt="2022-02-17T13:10:01.325" v="737" actId="47"/>
        <pc:sldMkLst>
          <pc:docMk/>
          <pc:sldMk cId="246886428" sldId="398"/>
        </pc:sldMkLst>
        <pc:spChg chg="mod">
          <ac:chgData name="Emrich, Kellie" userId="dc4ae45f-3451-400e-b0ba-8c1edebe478a" providerId="ADAL" clId="{9AB1A869-FD88-4D06-84EE-DC9A0ABFFB26}" dt="2022-02-17T12:52:15.176" v="542" actId="27636"/>
          <ac:spMkLst>
            <pc:docMk/>
            <pc:sldMk cId="246886428" sldId="398"/>
            <ac:spMk id="3" creationId="{19EB7117-784F-4483-A145-45B9676F16B5}"/>
          </ac:spMkLst>
        </pc:spChg>
      </pc:sldChg>
      <pc:sldChg chg="delSp modSp new mod ord">
        <pc:chgData name="Emrich, Kellie" userId="dc4ae45f-3451-400e-b0ba-8c1edebe478a" providerId="ADAL" clId="{9AB1A869-FD88-4D06-84EE-DC9A0ABFFB26}" dt="2022-02-17T13:14:26.497" v="918" actId="27636"/>
        <pc:sldMkLst>
          <pc:docMk/>
          <pc:sldMk cId="1622541326" sldId="399"/>
        </pc:sldMkLst>
        <pc:spChg chg="del">
          <ac:chgData name="Emrich, Kellie" userId="dc4ae45f-3451-400e-b0ba-8c1edebe478a" providerId="ADAL" clId="{9AB1A869-FD88-4D06-84EE-DC9A0ABFFB26}" dt="2022-02-17T13:14:13.738" v="901" actId="478"/>
          <ac:spMkLst>
            <pc:docMk/>
            <pc:sldMk cId="1622541326" sldId="399"/>
            <ac:spMk id="2" creationId="{554DACF9-2ED6-4282-B579-135F0CD06882}"/>
          </ac:spMkLst>
        </pc:spChg>
        <pc:spChg chg="mod">
          <ac:chgData name="Emrich, Kellie" userId="dc4ae45f-3451-400e-b0ba-8c1edebe478a" providerId="ADAL" clId="{9AB1A869-FD88-4D06-84EE-DC9A0ABFFB26}" dt="2022-02-17T13:14:26.497" v="918" actId="27636"/>
          <ac:spMkLst>
            <pc:docMk/>
            <pc:sldMk cId="1622541326" sldId="399"/>
            <ac:spMk id="3" creationId="{7BF9543E-6C9E-44BB-87EC-823F30780799}"/>
          </ac:spMkLst>
        </pc:spChg>
      </pc:sldChg>
      <pc:sldChg chg="addSp modSp new mod ord modAnim">
        <pc:chgData name="Emrich, Kellie" userId="dc4ae45f-3451-400e-b0ba-8c1edebe478a" providerId="ADAL" clId="{9AB1A869-FD88-4D06-84EE-DC9A0ABFFB26}" dt="2022-02-17T13:41:09.437" v="1358" actId="1076"/>
        <pc:sldMkLst>
          <pc:docMk/>
          <pc:sldMk cId="2579022578" sldId="400"/>
        </pc:sldMkLst>
        <pc:spChg chg="mod">
          <ac:chgData name="Emrich, Kellie" userId="dc4ae45f-3451-400e-b0ba-8c1edebe478a" providerId="ADAL" clId="{9AB1A869-FD88-4D06-84EE-DC9A0ABFFB26}" dt="2022-02-17T13:13:43.690" v="895" actId="1076"/>
          <ac:spMkLst>
            <pc:docMk/>
            <pc:sldMk cId="2579022578" sldId="400"/>
            <ac:spMk id="2" creationId="{7D249564-C485-4634-B98B-8F8DA4EA28B2}"/>
          </ac:spMkLst>
        </pc:spChg>
        <pc:spChg chg="mod">
          <ac:chgData name="Emrich, Kellie" userId="dc4ae45f-3451-400e-b0ba-8c1edebe478a" providerId="ADAL" clId="{9AB1A869-FD88-4D06-84EE-DC9A0ABFFB26}" dt="2022-02-17T13:29:35.008" v="1357" actId="20577"/>
          <ac:spMkLst>
            <pc:docMk/>
            <pc:sldMk cId="2579022578" sldId="400"/>
            <ac:spMk id="3" creationId="{347B4B98-7810-4E51-87FA-8B41BA23D464}"/>
          </ac:spMkLst>
        </pc:spChg>
        <pc:picChg chg="add mod">
          <ac:chgData name="Emrich, Kellie" userId="dc4ae45f-3451-400e-b0ba-8c1edebe478a" providerId="ADAL" clId="{9AB1A869-FD88-4D06-84EE-DC9A0ABFFB26}" dt="2022-02-17T13:41:09.437" v="1358" actId="1076"/>
          <ac:picMkLst>
            <pc:docMk/>
            <pc:sldMk cId="2579022578" sldId="400"/>
            <ac:picMk id="4" creationId="{52D714A7-9B67-4C0C-AE74-A7EF7F1F28F3}"/>
          </ac:picMkLst>
        </pc:picChg>
      </pc:sldChg>
      <pc:sldChg chg="new del">
        <pc:chgData name="Emrich, Kellie" userId="dc4ae45f-3451-400e-b0ba-8c1edebe478a" providerId="ADAL" clId="{9AB1A869-FD88-4D06-84EE-DC9A0ABFFB26}" dt="2022-02-17T13:19:15.935" v="936" actId="47"/>
        <pc:sldMkLst>
          <pc:docMk/>
          <pc:sldMk cId="3964757182" sldId="401"/>
        </pc:sldMkLst>
      </pc:sldChg>
      <pc:sldChg chg="addSp delSp modSp new mod">
        <pc:chgData name="Emrich, Kellie" userId="dc4ae45f-3451-400e-b0ba-8c1edebe478a" providerId="ADAL" clId="{9AB1A869-FD88-4D06-84EE-DC9A0ABFFB26}" dt="2022-02-17T13:27:50.556" v="1106" actId="403"/>
        <pc:sldMkLst>
          <pc:docMk/>
          <pc:sldMk cId="664305090" sldId="403"/>
        </pc:sldMkLst>
        <pc:spChg chg="del">
          <ac:chgData name="Emrich, Kellie" userId="dc4ae45f-3451-400e-b0ba-8c1edebe478a" providerId="ADAL" clId="{9AB1A869-FD88-4D06-84EE-DC9A0ABFFB26}" dt="2022-02-17T13:27:41.591" v="1100" actId="478"/>
          <ac:spMkLst>
            <pc:docMk/>
            <pc:sldMk cId="664305090" sldId="403"/>
            <ac:spMk id="2" creationId="{2C436A68-E11D-41F3-A3A6-15786C8D5610}"/>
          </ac:spMkLst>
        </pc:spChg>
        <pc:spChg chg="add del mod">
          <ac:chgData name="Emrich, Kellie" userId="dc4ae45f-3451-400e-b0ba-8c1edebe478a" providerId="ADAL" clId="{9AB1A869-FD88-4D06-84EE-DC9A0ABFFB26}" dt="2022-02-17T13:27:50.556" v="1106" actId="403"/>
          <ac:spMkLst>
            <pc:docMk/>
            <pc:sldMk cId="664305090" sldId="403"/>
            <ac:spMk id="3" creationId="{3D46E7A0-B6D5-4BED-8670-FAD418D8C205}"/>
          </ac:spMkLst>
        </pc:spChg>
        <pc:spChg chg="add del mod">
          <ac:chgData name="Emrich, Kellie" userId="dc4ae45f-3451-400e-b0ba-8c1edebe478a" providerId="ADAL" clId="{9AB1A869-FD88-4D06-84EE-DC9A0ABFFB26}" dt="2022-02-17T13:27:38.506" v="1099" actId="478"/>
          <ac:spMkLst>
            <pc:docMk/>
            <pc:sldMk cId="664305090" sldId="403"/>
            <ac:spMk id="5" creationId="{A9808F9F-13F3-4306-8771-63D4EA57CF57}"/>
          </ac:spMkLst>
        </pc:spChg>
      </pc:sldChg>
      <pc:sldChg chg="add del ord">
        <pc:chgData name="Emrich, Kellie" userId="dc4ae45f-3451-400e-b0ba-8c1edebe478a" providerId="ADAL" clId="{9AB1A869-FD88-4D06-84EE-DC9A0ABFFB26}" dt="2022-02-17T13:21:51.123" v="999"/>
        <pc:sldMkLst>
          <pc:docMk/>
          <pc:sldMk cId="2473067692" sldId="403"/>
        </pc:sldMkLst>
      </pc:sldChg>
      <pc:sldChg chg="add del ord">
        <pc:chgData name="Emrich, Kellie" userId="dc4ae45f-3451-400e-b0ba-8c1edebe478a" providerId="ADAL" clId="{9AB1A869-FD88-4D06-84EE-DC9A0ABFFB26}" dt="2022-02-17T13:21:51.123" v="999"/>
        <pc:sldMkLst>
          <pc:docMk/>
          <pc:sldMk cId="326938014" sldId="404"/>
        </pc:sldMkLst>
      </pc:sldChg>
      <pc:sldChg chg="addSp delSp modSp new del mod">
        <pc:chgData name="Emrich, Kellie" userId="dc4ae45f-3451-400e-b0ba-8c1edebe478a" providerId="ADAL" clId="{9AB1A869-FD88-4D06-84EE-DC9A0ABFFB26}" dt="2022-02-17T13:50:42.270" v="1425" actId="47"/>
        <pc:sldMkLst>
          <pc:docMk/>
          <pc:sldMk cId="3778013258" sldId="404"/>
        </pc:sldMkLst>
        <pc:spChg chg="del">
          <ac:chgData name="Emrich, Kellie" userId="dc4ae45f-3451-400e-b0ba-8c1edebe478a" providerId="ADAL" clId="{9AB1A869-FD88-4D06-84EE-DC9A0ABFFB26}" dt="2022-02-17T13:49:29.213" v="1415" actId="478"/>
          <ac:spMkLst>
            <pc:docMk/>
            <pc:sldMk cId="3778013258" sldId="404"/>
            <ac:spMk id="2" creationId="{18673E8C-79FB-455C-9022-00CB92C6E5D0}"/>
          </ac:spMkLst>
        </pc:spChg>
        <pc:spChg chg="add del mod">
          <ac:chgData name="Emrich, Kellie" userId="dc4ae45f-3451-400e-b0ba-8c1edebe478a" providerId="ADAL" clId="{9AB1A869-FD88-4D06-84EE-DC9A0ABFFB26}" dt="2022-02-17T13:50:01.623" v="1417" actId="1076"/>
          <ac:spMkLst>
            <pc:docMk/>
            <pc:sldMk cId="3778013258" sldId="404"/>
            <ac:spMk id="3" creationId="{C7DDC511-87FA-4953-B12A-C385C3626E10}"/>
          </ac:spMkLst>
        </pc:spChg>
        <pc:spChg chg="add del mod">
          <ac:chgData name="Emrich, Kellie" userId="dc4ae45f-3451-400e-b0ba-8c1edebe478a" providerId="ADAL" clId="{9AB1A869-FD88-4D06-84EE-DC9A0ABFFB26}" dt="2022-02-17T13:49:27.577" v="1414" actId="478"/>
          <ac:spMkLst>
            <pc:docMk/>
            <pc:sldMk cId="3778013258" sldId="404"/>
            <ac:spMk id="5" creationId="{3DDD0887-DE7E-4657-BB1A-D489E1334FDA}"/>
          </ac:spMkLst>
        </pc:spChg>
      </pc:sldChg>
      <pc:sldChg chg="addSp delSp modSp add mod modAnim">
        <pc:chgData name="Emrich, Kellie" userId="dc4ae45f-3451-400e-b0ba-8c1edebe478a" providerId="ADAL" clId="{9AB1A869-FD88-4D06-84EE-DC9A0ABFFB26}" dt="2022-02-17T13:50:39.373" v="1424"/>
        <pc:sldMkLst>
          <pc:docMk/>
          <pc:sldMk cId="347791160" sldId="405"/>
        </pc:sldMkLst>
        <pc:spChg chg="del">
          <ac:chgData name="Emrich, Kellie" userId="dc4ae45f-3451-400e-b0ba-8c1edebe478a" providerId="ADAL" clId="{9AB1A869-FD88-4D06-84EE-DC9A0ABFFB26}" dt="2022-02-17T13:50:21.472" v="1421" actId="478"/>
          <ac:spMkLst>
            <pc:docMk/>
            <pc:sldMk cId="347791160" sldId="405"/>
            <ac:spMk id="5" creationId="{CC4206A4-4550-4BCC-8C33-6B3B0925C2CB}"/>
          </ac:spMkLst>
        </pc:spChg>
        <pc:spChg chg="add mod">
          <ac:chgData name="Emrich, Kellie" userId="dc4ae45f-3451-400e-b0ba-8c1edebe478a" providerId="ADAL" clId="{9AB1A869-FD88-4D06-84EE-DC9A0ABFFB26}" dt="2022-02-17T13:50:17.621" v="1420" actId="1076"/>
          <ac:spMkLst>
            <pc:docMk/>
            <pc:sldMk cId="347791160" sldId="405"/>
            <ac:spMk id="8" creationId="{6BDD21D0-553B-4D85-A4F5-52B4244DC4A7}"/>
          </ac:spMkLst>
        </pc:spChg>
        <pc:spChg chg="add del mod">
          <ac:chgData name="Emrich, Kellie" userId="dc4ae45f-3451-400e-b0ba-8c1edebe478a" providerId="ADAL" clId="{9AB1A869-FD88-4D06-84EE-DC9A0ABFFB26}" dt="2022-02-17T13:50:25.036" v="1422" actId="478"/>
          <ac:spMkLst>
            <pc:docMk/>
            <pc:sldMk cId="347791160" sldId="405"/>
            <ac:spMk id="9" creationId="{4FA89FB8-CBE1-4456-9976-388184C6BC5F}"/>
          </ac:spMkLst>
        </pc:spChg>
      </pc:sldChg>
      <pc:sldChg chg="add del ord">
        <pc:chgData name="Emrich, Kellie" userId="dc4ae45f-3451-400e-b0ba-8c1edebe478a" providerId="ADAL" clId="{9AB1A869-FD88-4D06-84EE-DC9A0ABFFB26}" dt="2022-02-17T13:21:51.123" v="999"/>
        <pc:sldMkLst>
          <pc:docMk/>
          <pc:sldMk cId="1938493420"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87642-6CDC-448B-BD98-B2041F37C6E0}" type="datetimeFigureOut">
              <a:rPr lang="en-US" smtClean="0"/>
              <a:t>2/17/2022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6780-375C-4F5C-A320-1AD8641A51A1}" type="slidenum">
              <a:rPr lang="en-US" smtClean="0"/>
              <a:t>‹#›</a:t>
            </a:fld>
            <a:endParaRPr lang="en-US" dirty="0"/>
          </a:p>
        </p:txBody>
      </p:sp>
    </p:spTree>
    <p:extLst>
      <p:ext uri="{BB962C8B-B14F-4D97-AF65-F5344CB8AC3E}">
        <p14:creationId xmlns:p14="http://schemas.microsoft.com/office/powerpoint/2010/main" val="110197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With PPC, you’re not paying for a promise, and you’re not paying to load an ad onto a page. You’re paying for an actual </a:t>
            </a:r>
            <a:r>
              <a:rPr lang="en-US" i="1" dirty="0"/>
              <a:t>result,</a:t>
            </a:r>
            <a:r>
              <a:rPr lang="en-US" dirty="0"/>
              <a:t> a </a:t>
            </a:r>
            <a:r>
              <a:rPr lang="en-US" i="1" dirty="0"/>
              <a:t>click.</a:t>
            </a:r>
            <a:r>
              <a:rPr lang="en-US" dirty="0"/>
              <a:t> With PPC, you don’t pay if nobody sees your ad, and you don’t even pay if someone </a:t>
            </a:r>
            <a:r>
              <a:rPr lang="en-US" i="1" dirty="0"/>
              <a:t>does</a:t>
            </a:r>
            <a:r>
              <a:rPr lang="en-US" dirty="0"/>
              <a:t> see it but doesn’t click. You pay only when someone clicks your ad. In the business, people talk about </a:t>
            </a:r>
            <a:r>
              <a:rPr lang="en-US" i="1" dirty="0"/>
              <a:t>buying clicks</a:t>
            </a:r>
            <a:r>
              <a:rPr lang="en-US" dirty="0"/>
              <a:t> because that’s just what they (and you) are doing. You’re paying a PPC company each time someone clicks a link pointing to your Web site.</a:t>
            </a:r>
            <a:endParaRPr lang="en-US" sz="2400" dirty="0"/>
          </a:p>
          <a:p>
            <a:r>
              <a:rPr lang="en-US" dirty="0"/>
              <a:t>Social media advertising is a way to target audiences on specific networks through demographic information so targeted consumers can see your brand in their feeds. And it works really well when done right. But pushing paid content in front of random social media users isn’t going to immediately work or perform well at all. You have to be strategic with your ad spend, content selection, targeting frequency and audience demographics. There’s a social media ad solution for every budget, from just a few dollars a day to million-dollar campaigns.</a:t>
            </a:r>
          </a:p>
          <a:p>
            <a:r>
              <a:rPr lang="en-US" dirty="0"/>
              <a:t>Ads on most social networks are sold in an auction format. You set a maximum bid for a target result (such as a click), or a maximum budget per day. There’s no set amount to pay. As you create your ad, the ad manager interface will provide a recommended bid based on your stated goals.</a:t>
            </a:r>
          </a:p>
          <a:p>
            <a:r>
              <a:rPr lang="en-US" dirty="0"/>
              <a:t>You will generally pay using one of these methods, depending on your campaign goal:</a:t>
            </a:r>
          </a:p>
          <a:p>
            <a:r>
              <a:rPr lang="en-US" dirty="0"/>
              <a:t>Cost per click (CPC)</a:t>
            </a:r>
          </a:p>
          <a:p>
            <a:r>
              <a:rPr lang="en-US" dirty="0"/>
              <a:t>Cost per 1000 impressions (CPM)</a:t>
            </a:r>
          </a:p>
          <a:p>
            <a:r>
              <a:rPr lang="en-US" dirty="0"/>
              <a:t>Cost per conversion</a:t>
            </a:r>
          </a:p>
          <a:p>
            <a:r>
              <a:rPr lang="en-US" dirty="0"/>
              <a:t>Cost per video view</a:t>
            </a:r>
          </a:p>
          <a:p>
            <a:endParaRPr lang="en-US" dirty="0"/>
          </a:p>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10</a:t>
            </a:fld>
            <a:endParaRPr lang="en-US" dirty="0"/>
          </a:p>
        </p:txBody>
      </p:sp>
    </p:spTree>
    <p:extLst>
      <p:ext uri="{BB962C8B-B14F-4D97-AF65-F5344CB8AC3E}">
        <p14:creationId xmlns:p14="http://schemas.microsoft.com/office/powerpoint/2010/main" val="269890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2/17/2022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2/17/2022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2/17/2022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thesocialprof.com/socialmediatrainingjumpstart.html" TargetMode="External"/><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 Id="rId6" Type="http://schemas.openxmlformats.org/officeDocument/2006/relationships/hyperlink" Target="mailto:thesocialprof@gmail.com" TargetMode="External"/><Relationship Id="rId5" Type="http://schemas.openxmlformats.org/officeDocument/2006/relationships/hyperlink" Target="https://stuforth.wordpress.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ads.googl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History_of_breakfast"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hesocialprof.com/resources-to-learn-how-to-use-social-media-for-small-business-marketing.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proutsocial.com/insights/best-times-to-post-on-social-media/#fb-tim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thesocialprof/insights/?section=navOverview" TargetMode="External"/><Relationship Id="rId2" Type="http://schemas.openxmlformats.org/officeDocument/2006/relationships/hyperlink" Target="https://analytics.twitter.com/user/kellieemrich/ho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eobrava.wordpress.com/2017/12/04/u-s-marketers-still-trying-to-buy-mind-share-with-ad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1548232" y="1087121"/>
            <a:ext cx="8906408" cy="4622800"/>
          </a:xfrm>
        </p:spPr>
        <p:txBody>
          <a:bodyPr>
            <a:normAutofit fontScale="85000" lnSpcReduction="20000"/>
          </a:bodyPr>
          <a:lstStyle/>
          <a:p>
            <a:pPr algn="l"/>
            <a:r>
              <a:rPr lang="en-US" sz="2400" u="sng" dirty="0">
                <a:solidFill>
                  <a:schemeClr val="bg1">
                    <a:lumMod val="50000"/>
                  </a:schemeClr>
                </a:solidFill>
              </a:rPr>
              <a:t>Week 1</a:t>
            </a:r>
          </a:p>
          <a:p>
            <a:pPr marL="342900" indent="-342900" algn="l">
              <a:buFont typeface="Arial" panose="020B0604020202020204" pitchFamily="34" charset="0"/>
              <a:buChar char="•"/>
            </a:pPr>
            <a:r>
              <a:rPr lang="en-US" sz="2400" dirty="0">
                <a:solidFill>
                  <a:schemeClr val="bg1">
                    <a:lumMod val="50000"/>
                  </a:schemeClr>
                </a:solidFill>
              </a:rPr>
              <a:t>Research</a:t>
            </a:r>
          </a:p>
          <a:p>
            <a:pPr marL="342900" indent="-342900" algn="l">
              <a:buFont typeface="Arial" panose="020B0604020202020204" pitchFamily="34" charset="0"/>
              <a:buChar char="•"/>
            </a:pPr>
            <a:r>
              <a:rPr lang="en-US" sz="2400" dirty="0">
                <a:solidFill>
                  <a:schemeClr val="bg1">
                    <a:lumMod val="50000"/>
                  </a:schemeClr>
                </a:solidFill>
              </a:rPr>
              <a:t>Audit</a:t>
            </a:r>
          </a:p>
          <a:p>
            <a:pPr algn="l"/>
            <a:r>
              <a:rPr lang="en-US" sz="2400" u="sng" dirty="0">
                <a:solidFill>
                  <a:schemeClr val="bg1">
                    <a:lumMod val="50000"/>
                  </a:schemeClr>
                </a:solidFill>
              </a:rPr>
              <a:t>Week 2</a:t>
            </a:r>
          </a:p>
          <a:p>
            <a:pPr marL="342900" indent="-342900" algn="l">
              <a:buFont typeface="Arial" panose="020B0604020202020204" pitchFamily="34" charset="0"/>
              <a:buChar char="•"/>
            </a:pPr>
            <a:r>
              <a:rPr lang="en-US" sz="2400" dirty="0">
                <a:solidFill>
                  <a:schemeClr val="bg1">
                    <a:lumMod val="50000"/>
                  </a:schemeClr>
                </a:solidFill>
              </a:rPr>
              <a:t>Branding</a:t>
            </a:r>
          </a:p>
          <a:p>
            <a:pPr marL="342900" indent="-342900" algn="l">
              <a:buFont typeface="Arial" panose="020B0604020202020204" pitchFamily="34" charset="0"/>
              <a:buChar char="•"/>
            </a:pPr>
            <a:r>
              <a:rPr lang="en-US" sz="2400" dirty="0">
                <a:solidFill>
                  <a:schemeClr val="bg1">
                    <a:lumMod val="50000"/>
                  </a:schemeClr>
                </a:solidFill>
              </a:rPr>
              <a:t>Goals and Objectives</a:t>
            </a:r>
          </a:p>
          <a:p>
            <a:pPr marL="342900" indent="-342900" algn="l">
              <a:buFont typeface="Arial" panose="020B0604020202020204" pitchFamily="34" charset="0"/>
              <a:buChar char="•"/>
            </a:pPr>
            <a:r>
              <a:rPr lang="en-US" sz="2400" dirty="0">
                <a:solidFill>
                  <a:schemeClr val="bg1">
                    <a:lumMod val="50000"/>
                  </a:schemeClr>
                </a:solidFill>
              </a:rPr>
              <a:t>Optimization/Evaluation</a:t>
            </a:r>
          </a:p>
          <a:p>
            <a:pPr algn="l"/>
            <a:r>
              <a:rPr lang="en-US" sz="2400" b="1" u="sng" dirty="0">
                <a:solidFill>
                  <a:schemeClr val="bg1">
                    <a:lumMod val="50000"/>
                  </a:schemeClr>
                </a:solidFill>
              </a:rPr>
              <a:t>Week 3</a:t>
            </a:r>
          </a:p>
          <a:p>
            <a:pPr marL="342900" indent="-342900" algn="l">
              <a:buFont typeface="Arial" panose="020B0604020202020204" pitchFamily="34" charset="0"/>
              <a:buChar char="•"/>
            </a:pPr>
            <a:r>
              <a:rPr lang="en-US" sz="2400" b="1" dirty="0">
                <a:solidFill>
                  <a:schemeClr val="bg1">
                    <a:lumMod val="50000"/>
                  </a:schemeClr>
                </a:solidFill>
              </a:rPr>
              <a:t>Buyer Personas</a:t>
            </a:r>
          </a:p>
          <a:p>
            <a:pPr marL="342900" indent="-342900" algn="l">
              <a:buFont typeface="Arial" panose="020B0604020202020204" pitchFamily="34" charset="0"/>
              <a:buChar char="•"/>
            </a:pPr>
            <a:r>
              <a:rPr lang="en-US" sz="2400" b="1" dirty="0">
                <a:solidFill>
                  <a:schemeClr val="bg1">
                    <a:lumMod val="50000"/>
                  </a:schemeClr>
                </a:solidFill>
              </a:rPr>
              <a:t>Content Marketing</a:t>
            </a:r>
          </a:p>
          <a:p>
            <a:pPr algn="l"/>
            <a:r>
              <a:rPr lang="en-US" sz="2400" u="sng" dirty="0"/>
              <a:t>Week 4</a:t>
            </a:r>
          </a:p>
          <a:p>
            <a:pPr marL="342900" indent="-342900" algn="l">
              <a:buFont typeface="Arial" panose="020B0604020202020204" pitchFamily="34" charset="0"/>
              <a:buChar char="•"/>
            </a:pPr>
            <a:r>
              <a:rPr lang="en-US" sz="2400" dirty="0"/>
              <a:t>Analytics</a:t>
            </a:r>
          </a:p>
          <a:p>
            <a:pPr marL="342900" indent="-342900" algn="l">
              <a:buFont typeface="Arial" panose="020B0604020202020204" pitchFamily="34" charset="0"/>
              <a:buChar char="•"/>
            </a:pPr>
            <a:r>
              <a:rPr lang="en-US" sz="2400" dirty="0"/>
              <a:t>Types of Advertising</a:t>
            </a:r>
          </a:p>
          <a:p>
            <a:pPr marL="342900" lvl="0" indent="-342900" algn="l">
              <a:buFont typeface="Arial" panose="020B0604020202020204" pitchFamily="34" charset="0"/>
              <a:buChar char="•"/>
            </a:pPr>
            <a:r>
              <a:rPr lang="en-US" sz="2400" dirty="0"/>
              <a:t>Assess email marketing as a </a:t>
            </a:r>
          </a:p>
          <a:p>
            <a:pPr lvl="0" algn="l"/>
            <a:r>
              <a:rPr lang="en-US" sz="2400" dirty="0"/>
              <a:t>component of a social media </a:t>
            </a:r>
          </a:p>
          <a:p>
            <a:pPr lvl="0" algn="l"/>
            <a:r>
              <a:rPr lang="en-US" sz="2400" dirty="0"/>
              <a:t>marketing strategy</a:t>
            </a:r>
          </a:p>
          <a:p>
            <a:pPr lvl="0" algn="l"/>
            <a:endParaRPr lang="en-US" sz="2400" dirty="0"/>
          </a:p>
          <a:p>
            <a:pPr algn="l"/>
            <a:endParaRPr lang="en-US" sz="2400" dirty="0"/>
          </a:p>
          <a:p>
            <a:pPr algn="l"/>
            <a:endParaRPr lang="en-US" sz="2400" dirty="0"/>
          </a:p>
          <a:p>
            <a:pPr algn="l"/>
            <a:endParaRPr lang="en-US" sz="2400" dirty="0"/>
          </a:p>
          <a:p>
            <a:pPr marL="457200" lvl="0" indent="-457200" algn="l">
              <a:buFont typeface="Arial" panose="020B0604020202020204" pitchFamily="34" charset="0"/>
              <a:buChar char="•"/>
            </a:pPr>
            <a:endParaRPr lang="en-US" sz="2400" dirty="0"/>
          </a:p>
          <a:p>
            <a:pPr algn="l"/>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3"/>
          <a:stretch>
            <a:fillRect/>
          </a:stretch>
        </p:blipFill>
        <p:spPr>
          <a:xfrm>
            <a:off x="10454640" y="159872"/>
            <a:ext cx="1635466" cy="1635466"/>
          </a:xfrm>
          <a:prstGeom prst="rect">
            <a:avLst/>
          </a:prstGeom>
        </p:spPr>
      </p:pic>
      <p:sp>
        <p:nvSpPr>
          <p:cNvPr id="2" name="TextBox 1">
            <a:extLst>
              <a:ext uri="{FF2B5EF4-FFF2-40B4-BE49-F238E27FC236}">
                <a16:creationId xmlns:a16="http://schemas.microsoft.com/office/drawing/2014/main" id="{E592F883-4089-4912-8161-901D29B6A336}"/>
              </a:ext>
            </a:extLst>
          </p:cNvPr>
          <p:cNvSpPr txBox="1"/>
          <p:nvPr/>
        </p:nvSpPr>
        <p:spPr>
          <a:xfrm>
            <a:off x="6182940" y="718120"/>
            <a:ext cx="4226414" cy="1077218"/>
          </a:xfrm>
          <a:prstGeom prst="rect">
            <a:avLst/>
          </a:prstGeom>
          <a:noFill/>
        </p:spPr>
        <p:txBody>
          <a:bodyPr wrap="none" rtlCol="0">
            <a:spAutoFit/>
          </a:bodyPr>
          <a:lstStyle/>
          <a:p>
            <a:pPr algn="ctr"/>
            <a:r>
              <a:rPr lang="en-US" sz="3200" dirty="0"/>
              <a:t>Social Media Strategy: </a:t>
            </a:r>
            <a:br>
              <a:rPr lang="en-US" sz="3200" dirty="0"/>
            </a:br>
            <a:r>
              <a:rPr lang="en-US" sz="3200" dirty="0"/>
              <a:t>Building it from Scratch</a:t>
            </a:r>
            <a:endParaRPr lang="en-US" sz="2400" dirty="0">
              <a:solidFill>
                <a:schemeClr val="bg1"/>
              </a:solidFill>
              <a:latin typeface="Bell MT" panose="02020503060305020303" pitchFamily="18" charset="0"/>
            </a:endParaRPr>
          </a:p>
        </p:txBody>
      </p:sp>
      <p:pic>
        <p:nvPicPr>
          <p:cNvPr id="6" name="Picture 5">
            <a:extLst>
              <a:ext uri="{FF2B5EF4-FFF2-40B4-BE49-F238E27FC236}">
                <a16:creationId xmlns:a16="http://schemas.microsoft.com/office/drawing/2014/main" id="{5F7D81CB-8738-412B-B3FD-C43CA61C02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05333" y="2715628"/>
            <a:ext cx="1669454" cy="1503680"/>
          </a:xfrm>
          <a:prstGeom prst="rect">
            <a:avLst/>
          </a:prstGeom>
        </p:spPr>
      </p:pic>
      <p:sp>
        <p:nvSpPr>
          <p:cNvPr id="10" name="Right Brace 9">
            <a:extLst>
              <a:ext uri="{FF2B5EF4-FFF2-40B4-BE49-F238E27FC236}">
                <a16:creationId xmlns:a16="http://schemas.microsoft.com/office/drawing/2014/main" id="{A93B80AF-E324-4FDC-A5F6-BBCE147F00FE}"/>
              </a:ext>
            </a:extLst>
          </p:cNvPr>
          <p:cNvSpPr/>
          <p:nvPr/>
        </p:nvSpPr>
        <p:spPr>
          <a:xfrm>
            <a:off x="5740400" y="985520"/>
            <a:ext cx="885081" cy="4785358"/>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0FE2F441-2F28-4EB0-A591-E36847843377}"/>
              </a:ext>
            </a:extLst>
          </p:cNvPr>
          <p:cNvSpPr/>
          <p:nvPr/>
        </p:nvSpPr>
        <p:spPr>
          <a:xfrm>
            <a:off x="1349604" y="3802748"/>
            <a:ext cx="3788003" cy="2008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6709972-41D5-425C-9FBC-5EC0CB30CF4C}"/>
              </a:ext>
            </a:extLst>
          </p:cNvPr>
          <p:cNvSpPr txBox="1"/>
          <p:nvPr/>
        </p:nvSpPr>
        <p:spPr>
          <a:xfrm>
            <a:off x="7110078" y="4320909"/>
            <a:ext cx="2835436" cy="1200329"/>
          </a:xfrm>
          <a:prstGeom prst="rect">
            <a:avLst/>
          </a:prstGeom>
          <a:noFill/>
        </p:spPr>
        <p:txBody>
          <a:bodyPr wrap="square">
            <a:spAutoFit/>
          </a:bodyPr>
          <a:lstStyle/>
          <a:p>
            <a:pPr algn="ctr"/>
            <a:endParaRPr lang="en-US" sz="1800" b="1" dirty="0"/>
          </a:p>
          <a:p>
            <a:pPr algn="ctr"/>
            <a:r>
              <a:rPr lang="en-US" sz="1800" dirty="0">
                <a:solidFill>
                  <a:schemeClr val="tx1"/>
                </a:solidFill>
              </a:rPr>
              <a:t>Kellie Emrich</a:t>
            </a:r>
          </a:p>
          <a:p>
            <a:pPr algn="ctr"/>
            <a:r>
              <a:rPr lang="en-US" sz="1800" b="1" dirty="0">
                <a:solidFill>
                  <a:schemeClr val="tx1"/>
                </a:solidFill>
              </a:rPr>
              <a:t>9:00am to 12:00pm </a:t>
            </a:r>
          </a:p>
          <a:p>
            <a:pPr algn="ctr"/>
            <a:r>
              <a:rPr lang="en-US" sz="1800" dirty="0">
                <a:solidFill>
                  <a:schemeClr val="tx1"/>
                </a:solidFill>
                <a:hlinkClick r:id="rId6">
                  <a:extLst>
                    <a:ext uri="{A12FA001-AC4F-418D-AE19-62706E023703}">
                      <ahyp:hlinkClr xmlns:ahyp="http://schemas.microsoft.com/office/drawing/2018/hyperlinkcolor" val="tx"/>
                    </a:ext>
                  </a:extLst>
                </a:hlinkClick>
              </a:rPr>
              <a:t>thesocialprof@gmail.com</a:t>
            </a:r>
            <a:endParaRPr lang="en-US" sz="1800" dirty="0">
              <a:solidFill>
                <a:schemeClr val="tx1"/>
              </a:solidFill>
            </a:endParaRPr>
          </a:p>
        </p:txBody>
      </p:sp>
      <p:sp>
        <p:nvSpPr>
          <p:cNvPr id="11" name="TextBox 10">
            <a:extLst>
              <a:ext uri="{FF2B5EF4-FFF2-40B4-BE49-F238E27FC236}">
                <a16:creationId xmlns:a16="http://schemas.microsoft.com/office/drawing/2014/main" id="{95BC4140-1AD6-4547-8B24-DCC8581EC9BF}"/>
              </a:ext>
            </a:extLst>
          </p:cNvPr>
          <p:cNvSpPr txBox="1"/>
          <p:nvPr/>
        </p:nvSpPr>
        <p:spPr>
          <a:xfrm>
            <a:off x="6467553" y="1739572"/>
            <a:ext cx="3919349" cy="923330"/>
          </a:xfrm>
          <a:prstGeom prst="rect">
            <a:avLst/>
          </a:prstGeom>
          <a:noFill/>
        </p:spPr>
        <p:txBody>
          <a:bodyPr wrap="square">
            <a:spAutoFit/>
          </a:bodyPr>
          <a:lstStyle/>
          <a:p>
            <a:pPr algn="l"/>
            <a:r>
              <a:rPr lang="en-US" sz="1800" dirty="0">
                <a:solidFill>
                  <a:schemeClr val="tx1"/>
                </a:solidFill>
              </a:rPr>
              <a:t>Download all Week 4 Materials Here – </a:t>
            </a:r>
            <a:r>
              <a:rPr lang="en-US" sz="1800" dirty="0">
                <a:solidFill>
                  <a:srgbClr val="F3F5FB"/>
                </a:solidFill>
                <a:hlinkClick r:id="rId7"/>
              </a:rPr>
              <a:t>https://www.thesocialprof.com/socialmediatrainingjumpstart.html</a:t>
            </a:r>
            <a:endParaRPr lang="en-US" sz="1800" dirty="0">
              <a:solidFill>
                <a:srgbClr val="F3F5FB"/>
              </a:solidFill>
            </a:endParaRPr>
          </a:p>
        </p:txBody>
      </p:sp>
    </p:spTree>
    <p:extLst>
      <p:ext uri="{BB962C8B-B14F-4D97-AF65-F5344CB8AC3E}">
        <p14:creationId xmlns:p14="http://schemas.microsoft.com/office/powerpoint/2010/main" val="214852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DCD-76DD-4772-B1FE-7BAFA8E2C03E}"/>
              </a:ext>
            </a:extLst>
          </p:cNvPr>
          <p:cNvSpPr>
            <a:spLocks noGrp="1"/>
          </p:cNvSpPr>
          <p:nvPr>
            <p:ph type="title"/>
          </p:nvPr>
        </p:nvSpPr>
        <p:spPr>
          <a:xfrm>
            <a:off x="962167" y="1607024"/>
            <a:ext cx="9601200" cy="655662"/>
          </a:xfrm>
        </p:spPr>
        <p:txBody>
          <a:bodyPr>
            <a:noAutofit/>
          </a:bodyPr>
          <a:lstStyle/>
          <a:p>
            <a:pPr algn="ctr"/>
            <a:r>
              <a:rPr lang="en-US" sz="2800" u="sng" dirty="0"/>
              <a:t>When to Pay for Social Media Advertising </a:t>
            </a:r>
            <a:br>
              <a:rPr lang="en-US" sz="2800" dirty="0"/>
            </a:b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3CDE8B86-0F37-4DA3-9A7A-7897E6ED2E5A}"/>
              </a:ext>
            </a:extLst>
          </p:cNvPr>
          <p:cNvSpPr>
            <a:spLocks noGrp="1"/>
          </p:cNvSpPr>
          <p:nvPr>
            <p:ph idx="1"/>
          </p:nvPr>
        </p:nvSpPr>
        <p:spPr>
          <a:xfrm>
            <a:off x="1295400" y="2098556"/>
            <a:ext cx="9601200" cy="3581400"/>
          </a:xfrm>
        </p:spPr>
        <p:txBody>
          <a:bodyPr vert="horz" lIns="91440" tIns="45720" rIns="91440" bIns="45720" rtlCol="0" anchor="t">
            <a:normAutofit fontScale="92500" lnSpcReduction="10000"/>
          </a:bodyPr>
          <a:lstStyle/>
          <a:p>
            <a:pPr marL="0" indent="0">
              <a:buNone/>
            </a:pPr>
            <a:endParaRPr lang="en-US" sz="2400" dirty="0"/>
          </a:p>
          <a:p>
            <a:pPr marL="383540" indent="-383540"/>
            <a:r>
              <a:rPr lang="en-US" sz="2400" dirty="0"/>
              <a:t>Paid Social Media Advertising – Paying to have specific audiences see your content</a:t>
            </a:r>
          </a:p>
          <a:p>
            <a:pPr lvl="1" indent="-383540"/>
            <a:r>
              <a:rPr lang="en-US" sz="2400" dirty="0">
                <a:ea typeface="+mn-lt"/>
                <a:cs typeface="+mn-lt"/>
              </a:rPr>
              <a:t>Social Media Ads</a:t>
            </a:r>
            <a:endParaRPr lang="en-US" sz="2400" i="0" dirty="0">
              <a:ea typeface="+mn-lt"/>
              <a:cs typeface="+mn-lt"/>
            </a:endParaRPr>
          </a:p>
          <a:p>
            <a:pPr lvl="1" indent="-383540"/>
            <a:r>
              <a:rPr lang="en-US" sz="2400" dirty="0">
                <a:ea typeface="+mn-lt"/>
                <a:cs typeface="+mn-lt"/>
              </a:rPr>
              <a:t>Boosting Posts</a:t>
            </a:r>
          </a:p>
          <a:p>
            <a:pPr marL="530860" lvl="1" indent="0">
              <a:buNone/>
            </a:pPr>
            <a:endParaRPr lang="en-US" dirty="0"/>
          </a:p>
          <a:p>
            <a:pPr marL="383540" indent="-383540"/>
            <a:r>
              <a:rPr lang="en-US" sz="2400" dirty="0"/>
              <a:t>Digital Display Advertising - </a:t>
            </a:r>
            <a:r>
              <a:rPr lang="en-US" sz="2400" i="1" dirty="0">
                <a:ea typeface="+mn-lt"/>
                <a:cs typeface="+mn-lt"/>
                <a:hlinkClick r:id="rId3"/>
              </a:rPr>
              <a:t>https://ads.google.com/</a:t>
            </a:r>
            <a:endParaRPr lang="en-US" sz="2400" dirty="0">
              <a:ea typeface="+mn-lt"/>
              <a:cs typeface="+mn-lt"/>
            </a:endParaRPr>
          </a:p>
          <a:p>
            <a:pPr marL="383540" indent="-383540"/>
            <a:endParaRPr lang="en-US" sz="2400" dirty="0"/>
          </a:p>
          <a:p>
            <a:pPr marL="383540" indent="-383540"/>
            <a:r>
              <a:rPr lang="en-US" sz="2400" i="1" dirty="0"/>
              <a:t>Pay Per Click - You pay only when someone clicks your ad. </a:t>
            </a:r>
            <a:endParaRPr lang="en-US" sz="2400" dirty="0"/>
          </a:p>
          <a:p>
            <a:pPr marL="530860" lvl="1" indent="0">
              <a:buNone/>
            </a:pPr>
            <a:endParaRPr lang="en-US" sz="2400" dirty="0"/>
          </a:p>
        </p:txBody>
      </p:sp>
      <p:sp>
        <p:nvSpPr>
          <p:cNvPr id="4" name="TextBox 3">
            <a:extLst>
              <a:ext uri="{FF2B5EF4-FFF2-40B4-BE49-F238E27FC236}">
                <a16:creationId xmlns:a16="http://schemas.microsoft.com/office/drawing/2014/main" id="{917CED25-6899-4575-9609-EC6B6115D0FE}"/>
              </a:ext>
            </a:extLst>
          </p:cNvPr>
          <p:cNvSpPr txBox="1"/>
          <p:nvPr/>
        </p:nvSpPr>
        <p:spPr>
          <a:xfrm>
            <a:off x="636494" y="0"/>
            <a:ext cx="3281082" cy="83099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Paying for Advertising Online</a:t>
            </a:r>
          </a:p>
        </p:txBody>
      </p:sp>
    </p:spTree>
    <p:extLst>
      <p:ext uri="{BB962C8B-B14F-4D97-AF65-F5344CB8AC3E}">
        <p14:creationId xmlns:p14="http://schemas.microsoft.com/office/powerpoint/2010/main" val="126281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C1F7-2620-4786-B611-D0165B24E8DC}"/>
              </a:ext>
            </a:extLst>
          </p:cNvPr>
          <p:cNvSpPr>
            <a:spLocks noGrp="1"/>
          </p:cNvSpPr>
          <p:nvPr>
            <p:ph type="title"/>
          </p:nvPr>
        </p:nvSpPr>
        <p:spPr>
          <a:xfrm>
            <a:off x="1295400" y="1092685"/>
            <a:ext cx="9601200" cy="1485900"/>
          </a:xfrm>
        </p:spPr>
        <p:txBody>
          <a:bodyPr>
            <a:normAutofit fontScale="90000"/>
          </a:bodyPr>
          <a:lstStyle/>
          <a:p>
            <a:pPr algn="ctr"/>
            <a:r>
              <a:rPr lang="en-US" b="1" u="sng" dirty="0"/>
              <a:t>When to Boost a Post</a:t>
            </a:r>
            <a:br>
              <a:rPr lang="en-US" b="1" u="sng" dirty="0"/>
            </a:br>
            <a:br>
              <a:rPr lang="en-US" b="1" u="sng" dirty="0"/>
            </a:br>
            <a:br>
              <a:rPr lang="en-US" b="1" dirty="0"/>
            </a:br>
            <a:endParaRPr lang="en-US" dirty="0"/>
          </a:p>
        </p:txBody>
      </p:sp>
      <p:sp>
        <p:nvSpPr>
          <p:cNvPr id="3" name="Content Placeholder 2">
            <a:extLst>
              <a:ext uri="{FF2B5EF4-FFF2-40B4-BE49-F238E27FC236}">
                <a16:creationId xmlns:a16="http://schemas.microsoft.com/office/drawing/2014/main" id="{53710731-875C-4262-AE61-7B01D9C7DBC0}"/>
              </a:ext>
            </a:extLst>
          </p:cNvPr>
          <p:cNvSpPr>
            <a:spLocks noGrp="1"/>
          </p:cNvSpPr>
          <p:nvPr>
            <p:ph idx="1"/>
          </p:nvPr>
        </p:nvSpPr>
        <p:spPr>
          <a:xfrm>
            <a:off x="1371600" y="1578429"/>
            <a:ext cx="9601200" cy="4898571"/>
          </a:xfrm>
        </p:spPr>
        <p:txBody>
          <a:bodyPr vert="horz" lIns="91440" tIns="45720" rIns="91440" bIns="45720" rtlCol="0" anchor="t">
            <a:normAutofit/>
          </a:bodyPr>
          <a:lstStyle/>
          <a:p>
            <a:pPr marL="383540" indent="-383540"/>
            <a:endParaRPr lang="en-US" dirty="0"/>
          </a:p>
          <a:p>
            <a:pPr marL="383540" indent="-383540"/>
            <a:endParaRPr lang="en-US" dirty="0"/>
          </a:p>
          <a:p>
            <a:pPr marL="383540" indent="-383540"/>
            <a:endParaRPr lang="en-US" dirty="0"/>
          </a:p>
        </p:txBody>
      </p:sp>
      <p:sp>
        <p:nvSpPr>
          <p:cNvPr id="5" name="TextBox 4">
            <a:extLst>
              <a:ext uri="{FF2B5EF4-FFF2-40B4-BE49-F238E27FC236}">
                <a16:creationId xmlns:a16="http://schemas.microsoft.com/office/drawing/2014/main" id="{76C72A42-4D25-4EF0-9ACC-9731E9479255}"/>
              </a:ext>
            </a:extLst>
          </p:cNvPr>
          <p:cNvSpPr txBox="1"/>
          <p:nvPr/>
        </p:nvSpPr>
        <p:spPr>
          <a:xfrm>
            <a:off x="636494" y="0"/>
            <a:ext cx="3281082" cy="83099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Paying for Advertising Online</a:t>
            </a:r>
          </a:p>
        </p:txBody>
      </p:sp>
      <p:sp>
        <p:nvSpPr>
          <p:cNvPr id="8" name="TextBox 7">
            <a:extLst>
              <a:ext uri="{FF2B5EF4-FFF2-40B4-BE49-F238E27FC236}">
                <a16:creationId xmlns:a16="http://schemas.microsoft.com/office/drawing/2014/main" id="{2367C35B-491C-4708-951F-3CF31D5AD4C9}"/>
              </a:ext>
            </a:extLst>
          </p:cNvPr>
          <p:cNvSpPr txBox="1"/>
          <p:nvPr/>
        </p:nvSpPr>
        <p:spPr>
          <a:xfrm>
            <a:off x="2456873" y="1794997"/>
            <a:ext cx="8363527" cy="3970318"/>
          </a:xfrm>
          <a:prstGeom prst="rect">
            <a:avLst/>
          </a:prstGeom>
          <a:noFill/>
        </p:spPr>
        <p:txBody>
          <a:bodyPr wrap="square">
            <a:spAutoFit/>
          </a:bodyPr>
          <a:lstStyle/>
          <a:p>
            <a:pPr algn="l" fontAlgn="base">
              <a:buFont typeface="Arial" panose="020B0604020202020204" pitchFamily="34" charset="0"/>
              <a:buChar char="•"/>
            </a:pPr>
            <a:r>
              <a:rPr lang="en-US" sz="3600" b="0" i="0" dirty="0">
                <a:solidFill>
                  <a:srgbClr val="3A3A3A"/>
                </a:solidFill>
                <a:effectLst/>
                <a:latin typeface="Varela Round"/>
              </a:rPr>
              <a:t>Audience engagement on your Page</a:t>
            </a:r>
          </a:p>
          <a:p>
            <a:pPr algn="l" fontAlgn="base">
              <a:buFont typeface="Arial" panose="020B0604020202020204" pitchFamily="34" charset="0"/>
              <a:buChar char="•"/>
            </a:pPr>
            <a:r>
              <a:rPr lang="en-US" sz="3600" b="0" i="0" dirty="0">
                <a:solidFill>
                  <a:srgbClr val="3A3A3A"/>
                </a:solidFill>
                <a:effectLst/>
                <a:latin typeface="Varela Round"/>
              </a:rPr>
              <a:t>Develop your brand awareness</a:t>
            </a:r>
          </a:p>
          <a:p>
            <a:pPr algn="l" fontAlgn="base">
              <a:buFont typeface="Arial" panose="020B0604020202020204" pitchFamily="34" charset="0"/>
              <a:buChar char="•"/>
            </a:pPr>
            <a:r>
              <a:rPr lang="en-US" sz="3600" b="0" i="0" dirty="0">
                <a:solidFill>
                  <a:srgbClr val="3A3A3A"/>
                </a:solidFill>
                <a:effectLst/>
                <a:latin typeface="Varela Round"/>
              </a:rPr>
              <a:t>Maximize visibility for your best weekly organic post</a:t>
            </a:r>
          </a:p>
          <a:p>
            <a:pPr algn="l" fontAlgn="base">
              <a:buFont typeface="Arial" panose="020B0604020202020204" pitchFamily="34" charset="0"/>
              <a:buChar char="•"/>
            </a:pPr>
            <a:r>
              <a:rPr lang="en-US" sz="3600" b="0" i="0" dirty="0">
                <a:solidFill>
                  <a:srgbClr val="3A3A3A"/>
                </a:solidFill>
                <a:effectLst/>
                <a:latin typeface="Varela Round"/>
              </a:rPr>
              <a:t>Grow your audience of page likes</a:t>
            </a:r>
          </a:p>
          <a:p>
            <a:pPr algn="l" fontAlgn="base">
              <a:buFont typeface="Arial" panose="020B0604020202020204" pitchFamily="34" charset="0"/>
              <a:buChar char="•"/>
            </a:pPr>
            <a:r>
              <a:rPr lang="en-US" sz="3600" b="0" i="0" dirty="0">
                <a:solidFill>
                  <a:srgbClr val="3A3A3A"/>
                </a:solidFill>
                <a:effectLst/>
                <a:latin typeface="Varela Round"/>
              </a:rPr>
              <a:t>Website Clicks</a:t>
            </a:r>
          </a:p>
          <a:p>
            <a:pPr algn="l" fontAlgn="base">
              <a:buFont typeface="Arial" panose="020B0604020202020204" pitchFamily="34" charset="0"/>
              <a:buChar char="•"/>
            </a:pPr>
            <a:r>
              <a:rPr lang="en-US" sz="3600" b="0" i="0" dirty="0">
                <a:solidFill>
                  <a:srgbClr val="3A3A3A"/>
                </a:solidFill>
                <a:effectLst/>
                <a:latin typeface="Varela Round"/>
              </a:rPr>
              <a:t>Local business Promotions or giveaways</a:t>
            </a:r>
          </a:p>
        </p:txBody>
      </p:sp>
    </p:spTree>
    <p:extLst>
      <p:ext uri="{BB962C8B-B14F-4D97-AF65-F5344CB8AC3E}">
        <p14:creationId xmlns:p14="http://schemas.microsoft.com/office/powerpoint/2010/main" val="291582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3022-BDA7-452C-9349-43A3290D6C70}"/>
              </a:ext>
            </a:extLst>
          </p:cNvPr>
          <p:cNvSpPr>
            <a:spLocks noGrp="1"/>
          </p:cNvSpPr>
          <p:nvPr>
            <p:ph type="title"/>
          </p:nvPr>
        </p:nvSpPr>
        <p:spPr>
          <a:xfrm>
            <a:off x="1701421" y="1083860"/>
            <a:ext cx="9601200" cy="1485900"/>
          </a:xfrm>
        </p:spPr>
        <p:txBody>
          <a:bodyPr/>
          <a:lstStyle/>
          <a:p>
            <a:r>
              <a:rPr lang="en-US" sz="3600" dirty="0"/>
              <a:t>Use Targeting Features -  Behaviors, Demographics, Interests</a:t>
            </a:r>
          </a:p>
        </p:txBody>
      </p:sp>
      <p:sp>
        <p:nvSpPr>
          <p:cNvPr id="3" name="Content Placeholder 2">
            <a:extLst>
              <a:ext uri="{FF2B5EF4-FFF2-40B4-BE49-F238E27FC236}">
                <a16:creationId xmlns:a16="http://schemas.microsoft.com/office/drawing/2014/main" id="{3D2D51F9-B96D-40A7-AD17-CDD534058839}"/>
              </a:ext>
            </a:extLst>
          </p:cNvPr>
          <p:cNvSpPr>
            <a:spLocks noGrp="1"/>
          </p:cNvSpPr>
          <p:nvPr>
            <p:ph idx="1"/>
          </p:nvPr>
        </p:nvSpPr>
        <p:spPr>
          <a:xfrm>
            <a:off x="1371600" y="2286000"/>
            <a:ext cx="9601200" cy="3886200"/>
          </a:xfrm>
        </p:spPr>
        <p:txBody>
          <a:bodyPr>
            <a:normAutofit fontScale="92500"/>
          </a:bodyPr>
          <a:lstStyle/>
          <a:p>
            <a:r>
              <a:rPr lang="en-US" sz="2400" b="1" u="sng" dirty="0">
                <a:latin typeface="+mj-lt"/>
                <a:cs typeface="Calibri Light" panose="020F0302020204030204" pitchFamily="34" charset="0"/>
              </a:rPr>
              <a:t>Interest Targeting </a:t>
            </a:r>
            <a:r>
              <a:rPr lang="en-US" sz="2400" dirty="0">
                <a:latin typeface="+mj-lt"/>
                <a:cs typeface="Calibri Light" panose="020F0302020204030204" pitchFamily="34" charset="0"/>
              </a:rPr>
              <a:t>- target solely on interests and things that users like and share on their own Timeline.</a:t>
            </a:r>
          </a:p>
          <a:p>
            <a:endParaRPr lang="en-US" sz="2400" dirty="0">
              <a:latin typeface="+mj-lt"/>
              <a:cs typeface="Calibri Light" panose="020F0302020204030204" pitchFamily="34" charset="0"/>
            </a:endParaRPr>
          </a:p>
          <a:p>
            <a:r>
              <a:rPr lang="en-US" sz="2400" b="1" u="sng" dirty="0">
                <a:latin typeface="+mj-lt"/>
                <a:cs typeface="Calibri Light" panose="020F0302020204030204" pitchFamily="34" charset="0"/>
              </a:rPr>
              <a:t>Audience Behaviors  </a:t>
            </a:r>
            <a:r>
              <a:rPr lang="en-US" sz="2400" dirty="0">
                <a:latin typeface="+mj-lt"/>
                <a:cs typeface="Calibri Light" panose="020F0302020204030204" pitchFamily="34" charset="0"/>
              </a:rPr>
              <a:t>- Target a specific intents like purchasing behaviors or traveling intentions. All these things lead to sales and with the right behaviors selected, you’ll see those who are active with brands that relate to you.</a:t>
            </a:r>
          </a:p>
          <a:p>
            <a:endParaRPr lang="en-US" sz="2400" dirty="0">
              <a:latin typeface="+mj-lt"/>
              <a:cs typeface="Calibri Light" panose="020F0302020204030204" pitchFamily="34" charset="0"/>
            </a:endParaRPr>
          </a:p>
          <a:p>
            <a:r>
              <a:rPr lang="en-US" sz="2400" b="1" u="sng" dirty="0">
                <a:latin typeface="+mj-lt"/>
                <a:cs typeface="Calibri Light" panose="020F0302020204030204" pitchFamily="34" charset="0"/>
              </a:rPr>
              <a:t>Core Demographics  </a:t>
            </a:r>
            <a:r>
              <a:rPr lang="en-US" sz="2400" u="sng" dirty="0">
                <a:latin typeface="+mj-lt"/>
                <a:cs typeface="Calibri Light" panose="020F0302020204030204" pitchFamily="34" charset="0"/>
              </a:rPr>
              <a:t>- </a:t>
            </a:r>
            <a:r>
              <a:rPr lang="en-US" sz="2400" dirty="0">
                <a:latin typeface="+mj-lt"/>
                <a:cs typeface="Calibri Light" panose="020F0302020204030204" pitchFamily="34" charset="0"/>
              </a:rPr>
              <a:t>You should research and try different demographics of your network to understand how audiences will react to your ads.</a:t>
            </a:r>
          </a:p>
          <a:p>
            <a:endParaRPr lang="en-US" b="1" dirty="0"/>
          </a:p>
        </p:txBody>
      </p:sp>
      <p:sp>
        <p:nvSpPr>
          <p:cNvPr id="5" name="TextBox 4">
            <a:extLst>
              <a:ext uri="{FF2B5EF4-FFF2-40B4-BE49-F238E27FC236}">
                <a16:creationId xmlns:a16="http://schemas.microsoft.com/office/drawing/2014/main" id="{5AA68BE7-B26C-4DFD-95F2-9443FEB1A03C}"/>
              </a:ext>
            </a:extLst>
          </p:cNvPr>
          <p:cNvSpPr txBox="1"/>
          <p:nvPr/>
        </p:nvSpPr>
        <p:spPr>
          <a:xfrm>
            <a:off x="636494" y="0"/>
            <a:ext cx="3281082" cy="95410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6">
                    <a:lumMod val="75000"/>
                  </a:schemeClr>
                </a:solidFill>
              </a:rPr>
              <a:t>Paying for Advertising Online</a:t>
            </a:r>
          </a:p>
        </p:txBody>
      </p:sp>
    </p:spTree>
    <p:extLst>
      <p:ext uri="{BB962C8B-B14F-4D97-AF65-F5344CB8AC3E}">
        <p14:creationId xmlns:p14="http://schemas.microsoft.com/office/powerpoint/2010/main" val="250351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C8DD-8033-422E-BC22-5718C8B06BA5}"/>
              </a:ext>
            </a:extLst>
          </p:cNvPr>
          <p:cNvSpPr>
            <a:spLocks noGrp="1"/>
          </p:cNvSpPr>
          <p:nvPr>
            <p:ph type="title"/>
          </p:nvPr>
        </p:nvSpPr>
        <p:spPr>
          <a:xfrm>
            <a:off x="1371600" y="685800"/>
            <a:ext cx="9601200" cy="577392"/>
          </a:xfrm>
        </p:spPr>
        <p:txBody>
          <a:bodyPr>
            <a:normAutofit/>
          </a:bodyPr>
          <a:lstStyle/>
          <a:p>
            <a:r>
              <a:rPr lang="en-US" sz="3200" dirty="0"/>
              <a:t>What goes into a Social Media Marketing Strategy?</a:t>
            </a:r>
          </a:p>
        </p:txBody>
      </p:sp>
      <p:sp>
        <p:nvSpPr>
          <p:cNvPr id="3" name="Content Placeholder 2">
            <a:extLst>
              <a:ext uri="{FF2B5EF4-FFF2-40B4-BE49-F238E27FC236}">
                <a16:creationId xmlns:a16="http://schemas.microsoft.com/office/drawing/2014/main" id="{8757D329-8C20-4B80-B5F9-02FD6CA14F40}"/>
              </a:ext>
            </a:extLst>
          </p:cNvPr>
          <p:cNvSpPr>
            <a:spLocks noGrp="1"/>
          </p:cNvSpPr>
          <p:nvPr>
            <p:ph idx="1"/>
          </p:nvPr>
        </p:nvSpPr>
        <p:spPr>
          <a:xfrm>
            <a:off x="1371600" y="1348033"/>
            <a:ext cx="9601200" cy="4519367"/>
          </a:xfrm>
        </p:spPr>
        <p:txBody>
          <a:bodyPr/>
          <a:lstStyle/>
          <a:p>
            <a:pPr>
              <a:buFont typeface="Wingdings" panose="05000000000000000000" pitchFamily="2" charset="2"/>
              <a:buChar char=""/>
            </a:pPr>
            <a:r>
              <a:rPr lang="en-US" dirty="0"/>
              <a:t>Listening and Research – </a:t>
            </a:r>
            <a:r>
              <a:rPr lang="en-US" dirty="0" err="1"/>
              <a:t>Feedly</a:t>
            </a:r>
            <a:endParaRPr lang="en-US" dirty="0"/>
          </a:p>
          <a:p>
            <a:pPr>
              <a:buFont typeface="Wingdings" panose="05000000000000000000" pitchFamily="2" charset="2"/>
              <a:buChar char=""/>
            </a:pPr>
            <a:r>
              <a:rPr lang="en-US" dirty="0"/>
              <a:t>Social Media and Google Audit</a:t>
            </a:r>
          </a:p>
          <a:p>
            <a:pPr>
              <a:buFont typeface="Wingdings" panose="05000000000000000000" pitchFamily="2" charset="2"/>
              <a:buChar char=""/>
            </a:pPr>
            <a:r>
              <a:rPr lang="en-US" dirty="0"/>
              <a:t>Consistent Branding</a:t>
            </a:r>
          </a:p>
          <a:p>
            <a:pPr>
              <a:buFont typeface="Wingdings" panose="05000000000000000000" pitchFamily="2" charset="2"/>
              <a:buChar char=""/>
            </a:pPr>
            <a:r>
              <a:rPr lang="en-US" dirty="0"/>
              <a:t>Buyer Personas</a:t>
            </a:r>
          </a:p>
          <a:p>
            <a:pPr>
              <a:buFont typeface="Wingdings" panose="05000000000000000000" pitchFamily="2" charset="2"/>
              <a:buChar char=""/>
            </a:pPr>
            <a:r>
              <a:rPr lang="en-US" dirty="0"/>
              <a:t>Focused Social Media Platforms</a:t>
            </a:r>
          </a:p>
          <a:p>
            <a:pPr>
              <a:buFont typeface="Wingdings" panose="05000000000000000000" pitchFamily="2" charset="2"/>
              <a:buChar char=""/>
            </a:pPr>
            <a:r>
              <a:rPr lang="en-US" dirty="0"/>
              <a:t>Creating Content – Content Cadence and Content Calendar</a:t>
            </a:r>
          </a:p>
          <a:p>
            <a:pPr>
              <a:buFont typeface="Wingdings" panose="05000000000000000000" pitchFamily="2" charset="2"/>
              <a:buChar char=""/>
            </a:pPr>
            <a:r>
              <a:rPr lang="en-US" dirty="0"/>
              <a:t>SEO</a:t>
            </a:r>
          </a:p>
          <a:p>
            <a:pPr>
              <a:buFont typeface="Wingdings" panose="05000000000000000000" pitchFamily="2" charset="2"/>
              <a:buChar char=""/>
            </a:pPr>
            <a:r>
              <a:rPr lang="en-US" dirty="0"/>
              <a:t>Budgeting</a:t>
            </a:r>
          </a:p>
          <a:p>
            <a:pPr>
              <a:buFont typeface="Wingdings" panose="05000000000000000000" pitchFamily="2" charset="2"/>
              <a:buChar char=""/>
            </a:pPr>
            <a:r>
              <a:rPr lang="en-US" dirty="0"/>
              <a:t>Analytics</a:t>
            </a:r>
          </a:p>
        </p:txBody>
      </p:sp>
    </p:spTree>
    <p:extLst>
      <p:ext uri="{BB962C8B-B14F-4D97-AF65-F5344CB8AC3E}">
        <p14:creationId xmlns:p14="http://schemas.microsoft.com/office/powerpoint/2010/main" val="41976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83972-81F7-43B6-AC6B-285D204A0D0C}"/>
              </a:ext>
            </a:extLst>
          </p:cNvPr>
          <p:cNvSpPr>
            <a:spLocks noGrp="1"/>
          </p:cNvSpPr>
          <p:nvPr>
            <p:ph idx="1"/>
          </p:nvPr>
        </p:nvSpPr>
        <p:spPr/>
        <p:txBody>
          <a:bodyPr>
            <a:normAutofit/>
          </a:bodyPr>
          <a:lstStyle/>
          <a:p>
            <a:pPr marL="0" indent="0" algn="ctr">
              <a:buNone/>
            </a:pPr>
            <a:r>
              <a:rPr lang="en-US" sz="6000" dirty="0"/>
              <a:t>The End of Session 4</a:t>
            </a:r>
          </a:p>
          <a:p>
            <a:pPr marL="0" indent="0" algn="ctr">
              <a:buNone/>
            </a:pPr>
            <a:r>
              <a:rPr lang="en-US" sz="6000" dirty="0"/>
              <a:t>Questions</a:t>
            </a:r>
          </a:p>
        </p:txBody>
      </p:sp>
    </p:spTree>
    <p:extLst>
      <p:ext uri="{BB962C8B-B14F-4D97-AF65-F5344CB8AC3E}">
        <p14:creationId xmlns:p14="http://schemas.microsoft.com/office/powerpoint/2010/main" val="115731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C93559-F7E1-427B-9E33-6B613832E2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71875" y="0"/>
            <a:ext cx="8696325" cy="6858000"/>
          </a:xfrm>
          <a:prstGeom prst="rect">
            <a:avLst/>
          </a:prstGeom>
          <a:effectLst>
            <a:softEdge rad="31750"/>
          </a:effectLst>
        </p:spPr>
      </p:pic>
      <p:sp>
        <p:nvSpPr>
          <p:cNvPr id="6" name="TextBox 5">
            <a:extLst>
              <a:ext uri="{FF2B5EF4-FFF2-40B4-BE49-F238E27FC236}">
                <a16:creationId xmlns:a16="http://schemas.microsoft.com/office/drawing/2014/main" id="{3BEE265F-00B2-4132-B872-1599B673821A}"/>
              </a:ext>
            </a:extLst>
          </p:cNvPr>
          <p:cNvSpPr txBox="1"/>
          <p:nvPr/>
        </p:nvSpPr>
        <p:spPr>
          <a:xfrm>
            <a:off x="2495550" y="6753225"/>
            <a:ext cx="9144000" cy="230832"/>
          </a:xfrm>
          <a:prstGeom prst="rect">
            <a:avLst/>
          </a:prstGeom>
          <a:noFill/>
          <a:effectLst>
            <a:softEdge rad="317500"/>
          </a:effectLst>
        </p:spPr>
        <p:txBody>
          <a:bodyPr wrap="square" rtlCol="0">
            <a:spAutoFit/>
          </a:bodyPr>
          <a:lstStyle/>
          <a:p>
            <a:r>
              <a:rPr lang="en-US" sz="900">
                <a:hlinkClick r:id="rId3" tooltip="https://en.wikipedia.org/wiki/History_of_breakfast"/>
              </a:rPr>
              <a:t>This Photo</a:t>
            </a:r>
            <a:r>
              <a:rPr lang="en-US" sz="900"/>
              <a:t> by Unknown Author is licensed under </a:t>
            </a:r>
            <a:r>
              <a:rPr lang="en-US" sz="900">
                <a:hlinkClick r:id="rId4" tooltip="https://creativecommons.org/licenses/by-sa/3.0/"/>
              </a:rPr>
              <a:t>CC BY-SA</a:t>
            </a:r>
            <a:endParaRPr lang="en-US" sz="900"/>
          </a:p>
        </p:txBody>
      </p:sp>
      <p:sp>
        <p:nvSpPr>
          <p:cNvPr id="3" name="Content Placeholder 2">
            <a:extLst>
              <a:ext uri="{FF2B5EF4-FFF2-40B4-BE49-F238E27FC236}">
                <a16:creationId xmlns:a16="http://schemas.microsoft.com/office/drawing/2014/main" id="{852886E8-8600-4E33-8535-162CD8BF8409}"/>
              </a:ext>
            </a:extLst>
          </p:cNvPr>
          <p:cNvSpPr>
            <a:spLocks noGrp="1"/>
          </p:cNvSpPr>
          <p:nvPr>
            <p:ph idx="1"/>
          </p:nvPr>
        </p:nvSpPr>
        <p:spPr>
          <a:xfrm>
            <a:off x="896769" y="418593"/>
            <a:ext cx="2675106" cy="3581400"/>
          </a:xfrm>
        </p:spPr>
        <p:txBody>
          <a:bodyPr>
            <a:noAutofit/>
          </a:bodyPr>
          <a:lstStyle/>
          <a:p>
            <a:pPr marL="0" indent="0">
              <a:buNone/>
            </a:pPr>
            <a:r>
              <a:rPr lang="en-US" sz="2400" dirty="0">
                <a:solidFill>
                  <a:schemeClr val="tx1"/>
                </a:solidFill>
              </a:rPr>
              <a:t>Think of social media data as the ingredients of your meal and the analysis as your recipe. Without the recipe, you wouldn’t know what to make or how to cook it. The more data you’re able to collect, the more informed decisions you can make, all leading to a better result.</a:t>
            </a:r>
          </a:p>
        </p:txBody>
      </p:sp>
    </p:spTree>
    <p:extLst>
      <p:ext uri="{BB962C8B-B14F-4D97-AF65-F5344CB8AC3E}">
        <p14:creationId xmlns:p14="http://schemas.microsoft.com/office/powerpoint/2010/main" val="89196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3886-9C21-41D5-9771-EC900E0BEBC8}"/>
              </a:ext>
            </a:extLst>
          </p:cNvPr>
          <p:cNvSpPr>
            <a:spLocks noGrp="1"/>
          </p:cNvSpPr>
          <p:nvPr>
            <p:ph type="title"/>
          </p:nvPr>
        </p:nvSpPr>
        <p:spPr>
          <a:xfrm>
            <a:off x="1219200" y="271020"/>
            <a:ext cx="9601200" cy="624526"/>
          </a:xfrm>
        </p:spPr>
        <p:txBody>
          <a:bodyPr>
            <a:normAutofit fontScale="90000"/>
          </a:bodyPr>
          <a:lstStyle/>
          <a:p>
            <a:r>
              <a:rPr lang="en-US" b="1" dirty="0"/>
              <a:t>Remarketing on Social Media</a:t>
            </a:r>
            <a:br>
              <a:rPr lang="en-US" b="1" dirty="0"/>
            </a:br>
            <a:endParaRPr lang="en-US" dirty="0"/>
          </a:p>
        </p:txBody>
      </p:sp>
      <p:sp>
        <p:nvSpPr>
          <p:cNvPr id="3" name="Content Placeholder 2">
            <a:extLst>
              <a:ext uri="{FF2B5EF4-FFF2-40B4-BE49-F238E27FC236}">
                <a16:creationId xmlns:a16="http://schemas.microsoft.com/office/drawing/2014/main" id="{52ED84D8-77D7-421C-9749-65EB81A0AAAF}"/>
              </a:ext>
            </a:extLst>
          </p:cNvPr>
          <p:cNvSpPr>
            <a:spLocks noGrp="1"/>
          </p:cNvSpPr>
          <p:nvPr>
            <p:ph idx="1"/>
          </p:nvPr>
        </p:nvSpPr>
        <p:spPr>
          <a:xfrm>
            <a:off x="926969" y="895546"/>
            <a:ext cx="9601200" cy="1348033"/>
          </a:xfrm>
        </p:spPr>
        <p:txBody>
          <a:bodyPr>
            <a:normAutofit fontScale="92500" lnSpcReduction="20000"/>
          </a:bodyPr>
          <a:lstStyle/>
          <a:p>
            <a:r>
              <a:rPr lang="en-US" dirty="0"/>
              <a:t>Remarketing is a technique that involves redirecting people who visited your site back to your site. Social advertising is a great way to remarket.</a:t>
            </a:r>
          </a:p>
          <a:p>
            <a:r>
              <a:rPr lang="en-US" dirty="0"/>
              <a:t>Remarketing can increase intended clicks by 400% and double revenues.</a:t>
            </a:r>
          </a:p>
          <a:p>
            <a:r>
              <a:rPr lang="en-US" dirty="0">
                <a:hlinkClick r:id="rId2"/>
              </a:rPr>
              <a:t>Resource</a:t>
            </a:r>
            <a:endParaRPr lang="en-US" dirty="0"/>
          </a:p>
        </p:txBody>
      </p:sp>
      <p:pic>
        <p:nvPicPr>
          <p:cNvPr id="4" name="Picture 2" descr="social media remarketing">
            <a:extLst>
              <a:ext uri="{FF2B5EF4-FFF2-40B4-BE49-F238E27FC236}">
                <a16:creationId xmlns:a16="http://schemas.microsoft.com/office/drawing/2014/main" id="{5A803B41-F292-40C2-9A2D-7D0D91BE7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62" y="2137790"/>
            <a:ext cx="9116285" cy="47202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B185F7-A02B-4DAE-AA1A-2307E6E87918}"/>
              </a:ext>
            </a:extLst>
          </p:cNvPr>
          <p:cNvSpPr txBox="1"/>
          <p:nvPr/>
        </p:nvSpPr>
        <p:spPr>
          <a:xfrm>
            <a:off x="10190375" y="895546"/>
            <a:ext cx="1300899"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463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keto created inspirational social posts">
            <a:extLst>
              <a:ext uri="{FF2B5EF4-FFF2-40B4-BE49-F238E27FC236}">
                <a16:creationId xmlns:a16="http://schemas.microsoft.com/office/drawing/2014/main" id="{F35F7308-2649-403B-BD7A-0EC5BA4BA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13" y="866775"/>
            <a:ext cx="5819775" cy="5124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bspot uses questions in social posts">
            <a:extLst>
              <a:ext uri="{FF2B5EF4-FFF2-40B4-BE49-F238E27FC236}">
                <a16:creationId xmlns:a16="http://schemas.microsoft.com/office/drawing/2014/main" id="{01498C1A-0A35-42D0-B48D-4F4B08D7D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938" y="0"/>
            <a:ext cx="53165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ff Bullas is keeping it simple in social posts">
            <a:extLst>
              <a:ext uri="{FF2B5EF4-FFF2-40B4-BE49-F238E27FC236}">
                <a16:creationId xmlns:a16="http://schemas.microsoft.com/office/drawing/2014/main" id="{9D114BAA-34A4-4582-AA91-1AEE7D378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895350"/>
            <a:ext cx="5819775" cy="5067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est prepares lists to spice up social posts">
            <a:extLst>
              <a:ext uri="{FF2B5EF4-FFF2-40B4-BE49-F238E27FC236}">
                <a16:creationId xmlns:a16="http://schemas.microsoft.com/office/drawing/2014/main" id="{64E28D2D-8C6F-4DF3-A720-82E71CEA8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038" y="0"/>
            <a:ext cx="4479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598364-80B5-484C-9E2F-602735214FDC}"/>
              </a:ext>
            </a:extLst>
          </p:cNvPr>
          <p:cNvPicPr>
            <a:picLocks noChangeAspect="1"/>
          </p:cNvPicPr>
          <p:nvPr/>
        </p:nvPicPr>
        <p:blipFill>
          <a:blip r:embed="rId6"/>
          <a:stretch>
            <a:fillRect/>
          </a:stretch>
        </p:blipFill>
        <p:spPr>
          <a:xfrm>
            <a:off x="4635483" y="617947"/>
            <a:ext cx="6276975" cy="5753100"/>
          </a:xfrm>
          <a:prstGeom prst="rect">
            <a:avLst/>
          </a:prstGeom>
        </p:spPr>
      </p:pic>
      <p:pic>
        <p:nvPicPr>
          <p:cNvPr id="1034" name="Picture 10" descr="similarweb instills a sense of urgency in social posts">
            <a:extLst>
              <a:ext uri="{FF2B5EF4-FFF2-40B4-BE49-F238E27FC236}">
                <a16:creationId xmlns:a16="http://schemas.microsoft.com/office/drawing/2014/main" id="{825083A1-EA81-447F-874B-801795E9DF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391" y="363128"/>
            <a:ext cx="4219575" cy="5876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7F1992-2B85-4D5A-AFB7-47EECFD02EDB}"/>
              </a:ext>
            </a:extLst>
          </p:cNvPr>
          <p:cNvSpPr txBox="1"/>
          <p:nvPr/>
        </p:nvSpPr>
        <p:spPr>
          <a:xfrm>
            <a:off x="1056811" y="572184"/>
            <a:ext cx="1739579" cy="646331"/>
          </a:xfrm>
          <a:prstGeom prst="rect">
            <a:avLst/>
          </a:prstGeom>
          <a:noFill/>
        </p:spPr>
        <p:txBody>
          <a:bodyPr wrap="none" rtlCol="0">
            <a:spAutoFit/>
          </a:bodyPr>
          <a:lstStyle/>
          <a:p>
            <a:r>
              <a:rPr lang="en-US" dirty="0"/>
              <a:t>Example Posts </a:t>
            </a:r>
          </a:p>
          <a:p>
            <a:r>
              <a:rPr lang="en-US" dirty="0"/>
              <a:t>on Social Media</a:t>
            </a:r>
          </a:p>
        </p:txBody>
      </p:sp>
    </p:spTree>
    <p:extLst>
      <p:ext uri="{BB962C8B-B14F-4D97-AF65-F5344CB8AC3E}">
        <p14:creationId xmlns:p14="http://schemas.microsoft.com/office/powerpoint/2010/main" val="92811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9564-C485-4634-B98B-8F8DA4EA28B2}"/>
              </a:ext>
            </a:extLst>
          </p:cNvPr>
          <p:cNvSpPr>
            <a:spLocks noGrp="1"/>
          </p:cNvSpPr>
          <p:nvPr>
            <p:ph type="title"/>
          </p:nvPr>
        </p:nvSpPr>
        <p:spPr>
          <a:xfrm>
            <a:off x="1295400" y="161925"/>
            <a:ext cx="6353175" cy="1485900"/>
          </a:xfrm>
        </p:spPr>
        <p:txBody>
          <a:bodyPr/>
          <a:lstStyle/>
          <a:p>
            <a:r>
              <a:rPr lang="en-US" dirty="0"/>
              <a:t>Are your posts working?</a:t>
            </a:r>
            <a:br>
              <a:rPr lang="en-US" dirty="0"/>
            </a:br>
            <a:r>
              <a:rPr lang="en-US" dirty="0"/>
              <a:t>How to improve posts?</a:t>
            </a:r>
          </a:p>
        </p:txBody>
      </p:sp>
      <p:sp>
        <p:nvSpPr>
          <p:cNvPr id="3" name="Content Placeholder 2">
            <a:extLst>
              <a:ext uri="{FF2B5EF4-FFF2-40B4-BE49-F238E27FC236}">
                <a16:creationId xmlns:a16="http://schemas.microsoft.com/office/drawing/2014/main" id="{347B4B98-7810-4E51-87FA-8B41BA23D464}"/>
              </a:ext>
            </a:extLst>
          </p:cNvPr>
          <p:cNvSpPr>
            <a:spLocks noGrp="1"/>
          </p:cNvSpPr>
          <p:nvPr>
            <p:ph idx="1"/>
          </p:nvPr>
        </p:nvSpPr>
        <p:spPr>
          <a:xfrm>
            <a:off x="1209675" y="1781175"/>
            <a:ext cx="8410575" cy="4351648"/>
          </a:xfrm>
        </p:spPr>
        <p:txBody>
          <a:bodyPr>
            <a:normAutofit fontScale="70000" lnSpcReduction="20000"/>
          </a:bodyPr>
          <a:lstStyle/>
          <a:p>
            <a:r>
              <a:rPr lang="en-US" sz="2400" dirty="0">
                <a:effectLst/>
                <a:ea typeface="Calibri" panose="020F0502020204030204" pitchFamily="34" charset="0"/>
                <a:cs typeface="Times New Roman" panose="02020603050405020304" pitchFamily="18" charset="0"/>
              </a:rPr>
              <a:t>Are you publishing content at the right time of day?  </a:t>
            </a:r>
            <a:r>
              <a:rPr lang="en-US" sz="2400" u="sng" dirty="0">
                <a:solidFill>
                  <a:srgbClr val="0563C1"/>
                </a:solidFill>
                <a:effectLst/>
                <a:ea typeface="Calibri" panose="020F0502020204030204" pitchFamily="34" charset="0"/>
                <a:cs typeface="Times New Roman" panose="02020603050405020304" pitchFamily="18" charset="0"/>
                <a:hlinkClick r:id="rId2"/>
              </a:rPr>
              <a:t>Social Media heat Maps</a:t>
            </a:r>
            <a:endParaRPr lang="en-US" sz="2400" u="sng" dirty="0">
              <a:solidFill>
                <a:srgbClr val="0563C1"/>
              </a:solidFill>
              <a:effectLst/>
              <a:ea typeface="Calibri" panose="020F0502020204030204" pitchFamily="34" charset="0"/>
              <a:cs typeface="Times New Roman" panose="02020603050405020304" pitchFamily="18" charset="0"/>
            </a:endParaRPr>
          </a:p>
          <a:p>
            <a:r>
              <a:rPr lang="en-US" sz="2400" dirty="0"/>
              <a:t>Rank your posts by KPI  </a:t>
            </a:r>
          </a:p>
          <a:p>
            <a:pPr lvl="1"/>
            <a:r>
              <a:rPr lang="en-US" sz="2400" dirty="0">
                <a:effectLst/>
                <a:ea typeface="Calibri" panose="020F0502020204030204" pitchFamily="34" charset="0"/>
                <a:cs typeface="Times New Roman" panose="02020603050405020304" pitchFamily="18" charset="0"/>
              </a:rPr>
              <a:t>Compare Posts - Analyze your top posts. What worked and why? How do they compare to your lower-performing posts?</a:t>
            </a:r>
            <a:endParaRPr lang="en-US" sz="2400" u="sng" dirty="0">
              <a:solidFill>
                <a:srgbClr val="0563C1"/>
              </a:solidFill>
              <a:effectLst/>
              <a:ea typeface="Calibri" panose="020F0502020204030204" pitchFamily="34" charset="0"/>
              <a:cs typeface="Times New Roman" panose="02020603050405020304" pitchFamily="18" charset="0"/>
            </a:endParaRPr>
          </a:p>
          <a:p>
            <a:r>
              <a:rPr lang="en-US" sz="2400" b="0" i="0" dirty="0">
                <a:solidFill>
                  <a:srgbClr val="162020"/>
                </a:solidFill>
                <a:effectLst/>
              </a:rPr>
              <a:t>Review the creative used – Image? Videos? </a:t>
            </a:r>
            <a:r>
              <a:rPr lang="en-US" sz="2400" dirty="0">
                <a:solidFill>
                  <a:srgbClr val="162020"/>
                </a:solidFill>
              </a:rPr>
              <a:t>H</a:t>
            </a:r>
            <a:r>
              <a:rPr lang="en-US" sz="2400" b="0" i="0" dirty="0">
                <a:solidFill>
                  <a:srgbClr val="162020"/>
                </a:solidFill>
                <a:effectLst/>
              </a:rPr>
              <a:t>ow might they have influenced your audience’s actions?</a:t>
            </a:r>
          </a:p>
          <a:p>
            <a:r>
              <a:rPr lang="en-US" sz="2400" b="0" i="0" dirty="0">
                <a:solidFill>
                  <a:srgbClr val="162020"/>
                </a:solidFill>
                <a:effectLst/>
              </a:rPr>
              <a:t>Did you use a Call to Action?  Did it work?  Try something different.</a:t>
            </a:r>
          </a:p>
          <a:p>
            <a:r>
              <a:rPr lang="en-US" sz="2400" b="0" i="0" dirty="0">
                <a:solidFill>
                  <a:srgbClr val="162020"/>
                </a:solidFill>
                <a:effectLst/>
              </a:rPr>
              <a:t>Did you use Headers, impactful words?</a:t>
            </a:r>
          </a:p>
          <a:p>
            <a:r>
              <a:rPr lang="en-US" sz="2400" b="0" i="0" dirty="0">
                <a:solidFill>
                  <a:srgbClr val="162020"/>
                </a:solidFill>
                <a:effectLst/>
              </a:rPr>
              <a:t>Was your post to much like a paragraph?  Do you need less copy and more spaces and emojis?</a:t>
            </a:r>
          </a:p>
          <a:p>
            <a:r>
              <a:rPr lang="en-US" sz="2400" b="0" i="0" dirty="0">
                <a:solidFill>
                  <a:srgbClr val="162020"/>
                </a:solidFill>
                <a:effectLst/>
              </a:rPr>
              <a:t>Did you use the right hashtags?  Is there anyone you can tag?</a:t>
            </a:r>
          </a:p>
          <a:p>
            <a:pPr marL="0" indent="0">
              <a:buNone/>
            </a:pPr>
            <a:endParaRPr lang="en-US" sz="2400" b="0" i="0" dirty="0">
              <a:solidFill>
                <a:srgbClr val="162020"/>
              </a:solidFill>
              <a:effectLst/>
            </a:endParaRPr>
          </a:p>
          <a:p>
            <a:pPr marL="0" indent="0">
              <a:buNone/>
            </a:pPr>
            <a:r>
              <a:rPr lang="en-US" sz="2400" b="0" i="0" dirty="0">
                <a:solidFill>
                  <a:srgbClr val="162020"/>
                </a:solidFill>
                <a:effectLst/>
              </a:rPr>
              <a:t>If you have a single post in a month that doesn’t perform to your standard, that doesn’t mean you should immediately throw that content out altogether. Instead, look for patterns over time, just as you would for successful posts.</a:t>
            </a:r>
          </a:p>
          <a:p>
            <a:endParaRPr lang="en-US" sz="2400" b="0" i="0" dirty="0">
              <a:solidFill>
                <a:srgbClr val="162020"/>
              </a:solidFill>
              <a:effectLst/>
              <a:latin typeface="Proxima Nova"/>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30352" lvl="1"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52D714A7-9B67-4C0C-AE74-A7EF7F1F28F3}"/>
              </a:ext>
            </a:extLst>
          </p:cNvPr>
          <p:cNvPicPr>
            <a:picLocks noChangeAspect="1"/>
          </p:cNvPicPr>
          <p:nvPr/>
        </p:nvPicPr>
        <p:blipFill>
          <a:blip r:embed="rId3"/>
          <a:stretch>
            <a:fillRect/>
          </a:stretch>
        </p:blipFill>
        <p:spPr>
          <a:xfrm>
            <a:off x="9532143" y="0"/>
            <a:ext cx="2728913" cy="3875847"/>
          </a:xfrm>
          <a:prstGeom prst="rect">
            <a:avLst/>
          </a:prstGeom>
        </p:spPr>
      </p:pic>
    </p:spTree>
    <p:extLst>
      <p:ext uri="{BB962C8B-B14F-4D97-AF65-F5344CB8AC3E}">
        <p14:creationId xmlns:p14="http://schemas.microsoft.com/office/powerpoint/2010/main" val="25790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46E7A0-B6D5-4BED-8670-FAD418D8C205}"/>
              </a:ext>
            </a:extLst>
          </p:cNvPr>
          <p:cNvSpPr>
            <a:spLocks noGrp="1"/>
          </p:cNvSpPr>
          <p:nvPr>
            <p:ph idx="1"/>
          </p:nvPr>
        </p:nvSpPr>
        <p:spPr/>
        <p:txBody>
          <a:bodyPr>
            <a:normAutofit/>
          </a:bodyPr>
          <a:lstStyle/>
          <a:p>
            <a:r>
              <a:rPr lang="en-US" sz="4400" dirty="0"/>
              <a:t>Do you have a post we can look at and help Improve?</a:t>
            </a:r>
          </a:p>
        </p:txBody>
      </p:sp>
    </p:spTree>
    <p:extLst>
      <p:ext uri="{BB962C8B-B14F-4D97-AF65-F5344CB8AC3E}">
        <p14:creationId xmlns:p14="http://schemas.microsoft.com/office/powerpoint/2010/main" val="66430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3E3E-FA90-41A2-999A-9AB0BE84A9A4}"/>
              </a:ext>
            </a:extLst>
          </p:cNvPr>
          <p:cNvSpPr>
            <a:spLocks noGrp="1"/>
          </p:cNvSpPr>
          <p:nvPr>
            <p:ph type="title"/>
          </p:nvPr>
        </p:nvSpPr>
        <p:spPr/>
        <p:txBody>
          <a:bodyPr>
            <a:normAutofit fontScale="90000"/>
          </a:bodyPr>
          <a:lstStyle/>
          <a:p>
            <a:pPr algn="ctr"/>
            <a:r>
              <a:rPr lang="en-US" dirty="0"/>
              <a:t>How to Use Social Data Analytics to Inform Your Marketing Strategy</a:t>
            </a:r>
            <a:br>
              <a:rPr lang="en-US" dirty="0"/>
            </a:br>
            <a:r>
              <a:rPr lang="en-US" sz="2700" dirty="0"/>
              <a:t>Social media data is the collected information from social networks that show how users share, view or engage with your content or profiles.</a:t>
            </a:r>
            <a:br>
              <a:rPr lang="en-US" sz="2700" dirty="0"/>
            </a:br>
            <a:endParaRPr lang="en-US" dirty="0"/>
          </a:p>
        </p:txBody>
      </p:sp>
      <p:sp>
        <p:nvSpPr>
          <p:cNvPr id="3" name="Content Placeholder 2">
            <a:extLst>
              <a:ext uri="{FF2B5EF4-FFF2-40B4-BE49-F238E27FC236}">
                <a16:creationId xmlns:a16="http://schemas.microsoft.com/office/drawing/2014/main" id="{292C9220-D5C5-4960-9C3A-929689D8C7EF}"/>
              </a:ext>
            </a:extLst>
          </p:cNvPr>
          <p:cNvSpPr>
            <a:spLocks noGrp="1"/>
          </p:cNvSpPr>
          <p:nvPr>
            <p:ph idx="1"/>
          </p:nvPr>
        </p:nvSpPr>
        <p:spPr>
          <a:xfrm>
            <a:off x="1164210" y="2895601"/>
            <a:ext cx="9601200" cy="3581400"/>
          </a:xfrm>
        </p:spPr>
        <p:txBody>
          <a:bodyPr/>
          <a:lstStyle/>
          <a:p>
            <a:r>
              <a:rPr lang="en-US" dirty="0"/>
              <a:t>Core social media KPIs help marketers to analyze data and target the unique metrics from each social media platform.</a:t>
            </a:r>
          </a:p>
          <a:p>
            <a:r>
              <a:rPr lang="en-US" dirty="0"/>
              <a:t>Many platforms now offer native analytics tools to better enable marketers to track and analyze data. Facebook Insights, Twitter Analytics, and Google Analytics are a few of the platform tools available for social media analysis.</a:t>
            </a:r>
          </a:p>
          <a:p>
            <a:r>
              <a:rPr lang="en-US" dirty="0"/>
              <a:t>Both tracking KPIs and social network analytics helps marketers find out what posts and content performs best and how to leverage social networks accordingly.</a:t>
            </a:r>
          </a:p>
        </p:txBody>
      </p:sp>
    </p:spTree>
    <p:extLst>
      <p:ext uri="{BB962C8B-B14F-4D97-AF65-F5344CB8AC3E}">
        <p14:creationId xmlns:p14="http://schemas.microsoft.com/office/powerpoint/2010/main" val="112771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9543E-6C9E-44BB-87EC-823F30780799}"/>
              </a:ext>
            </a:extLst>
          </p:cNvPr>
          <p:cNvSpPr>
            <a:spLocks noGrp="1"/>
          </p:cNvSpPr>
          <p:nvPr>
            <p:ph idx="1"/>
          </p:nvPr>
        </p:nvSpPr>
        <p:spPr>
          <a:xfrm>
            <a:off x="1295400" y="1257299"/>
            <a:ext cx="9601200" cy="4867275"/>
          </a:xfrm>
        </p:spPr>
        <p:txBody>
          <a:bodyPr>
            <a:normAutofit fontScale="85000" lnSpcReduction="20000"/>
          </a:bodyPr>
          <a:lstStyle/>
          <a:p>
            <a:r>
              <a:rPr lang="en-US" sz="4800" b="1" i="0" dirty="0">
                <a:solidFill>
                  <a:srgbClr val="31251C"/>
                </a:solidFill>
                <a:effectLst/>
                <a:latin typeface="calluna-sans"/>
              </a:rPr>
              <a:t>Identify New Initiatives to Start</a:t>
            </a:r>
          </a:p>
          <a:p>
            <a:endParaRPr lang="en-US" sz="4800" b="1" i="0" dirty="0">
              <a:solidFill>
                <a:srgbClr val="31251C"/>
              </a:solidFill>
              <a:effectLst/>
              <a:latin typeface="calluna-sans"/>
            </a:endParaRPr>
          </a:p>
          <a:p>
            <a:pPr algn="l"/>
            <a:r>
              <a:rPr lang="en-US" sz="4800" b="1" i="0" dirty="0">
                <a:solidFill>
                  <a:srgbClr val="31251C"/>
                </a:solidFill>
                <a:effectLst/>
                <a:latin typeface="calluna-sans"/>
              </a:rPr>
              <a:t>Stop Activities That Aren’t Working</a:t>
            </a:r>
          </a:p>
          <a:p>
            <a:pPr algn="l"/>
            <a:endParaRPr lang="en-US" sz="4800" b="1" i="0" dirty="0">
              <a:solidFill>
                <a:srgbClr val="31251C"/>
              </a:solidFill>
              <a:effectLst/>
              <a:latin typeface="calluna-sans"/>
            </a:endParaRPr>
          </a:p>
          <a:p>
            <a:pPr algn="l"/>
            <a:r>
              <a:rPr lang="en-US" sz="4800" b="1" i="0" dirty="0">
                <a:solidFill>
                  <a:srgbClr val="31251C"/>
                </a:solidFill>
                <a:effectLst/>
                <a:latin typeface="calluna-sans"/>
              </a:rPr>
              <a:t>Scale Activities That Are Working for You</a:t>
            </a:r>
          </a:p>
          <a:p>
            <a:pPr lvl="1"/>
            <a:r>
              <a:rPr lang="en-US" sz="4800" b="0" i="1" dirty="0">
                <a:solidFill>
                  <a:srgbClr val="31251C"/>
                </a:solidFill>
                <a:effectLst/>
                <a:latin typeface="calluna-sans"/>
              </a:rPr>
              <a:t>Scaling</a:t>
            </a:r>
            <a:r>
              <a:rPr lang="en-US" sz="4800" b="0" i="0" dirty="0">
                <a:solidFill>
                  <a:srgbClr val="31251C"/>
                </a:solidFill>
                <a:effectLst/>
                <a:latin typeface="calluna-sans"/>
              </a:rPr>
              <a:t> refers to the activities that are already working for you that you can double-down on.</a:t>
            </a:r>
          </a:p>
          <a:p>
            <a:endParaRPr lang="en-US" dirty="0"/>
          </a:p>
        </p:txBody>
      </p:sp>
    </p:spTree>
    <p:extLst>
      <p:ext uri="{BB962C8B-B14F-4D97-AF65-F5344CB8AC3E}">
        <p14:creationId xmlns:p14="http://schemas.microsoft.com/office/powerpoint/2010/main" val="162254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1CED-DE2A-4CA7-A166-D5124A2EE67D}"/>
              </a:ext>
            </a:extLst>
          </p:cNvPr>
          <p:cNvSpPr>
            <a:spLocks noGrp="1"/>
          </p:cNvSpPr>
          <p:nvPr>
            <p:ph type="title"/>
          </p:nvPr>
        </p:nvSpPr>
        <p:spPr>
          <a:xfrm>
            <a:off x="1295400" y="1158791"/>
            <a:ext cx="9601200" cy="954107"/>
          </a:xfrm>
        </p:spPr>
        <p:txBody>
          <a:bodyPr>
            <a:normAutofit/>
          </a:bodyPr>
          <a:lstStyle/>
          <a:p>
            <a:r>
              <a:rPr lang="en-US" dirty="0"/>
              <a:t>Core Metrics/KPI’s</a:t>
            </a:r>
          </a:p>
        </p:txBody>
      </p:sp>
      <p:sp>
        <p:nvSpPr>
          <p:cNvPr id="4" name="Content Placeholder 2">
            <a:extLst>
              <a:ext uri="{FF2B5EF4-FFF2-40B4-BE49-F238E27FC236}">
                <a16:creationId xmlns:a16="http://schemas.microsoft.com/office/drawing/2014/main" id="{CA35EF4F-897F-48DC-AE6C-4DA8ADED77EB}"/>
              </a:ext>
            </a:extLst>
          </p:cNvPr>
          <p:cNvSpPr txBox="1">
            <a:spLocks/>
          </p:cNvSpPr>
          <p:nvPr/>
        </p:nvSpPr>
        <p:spPr>
          <a:xfrm>
            <a:off x="1211342" y="2214282"/>
            <a:ext cx="10657003" cy="3350911"/>
          </a:xfrm>
          <a:prstGeom prst="rect">
            <a:avLst/>
          </a:prstGeom>
        </p:spPr>
        <p:txBody>
          <a:bodyPr vert="horz" lIns="91440" tIns="45720" rIns="91440" bIns="45720" rtlCol="0" anchor="t">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3540" indent="-383540"/>
            <a:r>
              <a:rPr lang="en-US" sz="2400" b="1" dirty="0"/>
              <a:t>Social Proof and Brand Awareness - Followers</a:t>
            </a:r>
          </a:p>
          <a:p>
            <a:r>
              <a:rPr lang="en-US" sz="2400" b="1" dirty="0"/>
              <a:t>Increase Awareness - Impressions &amp; reach</a:t>
            </a:r>
          </a:p>
          <a:p>
            <a:pPr lvl="1"/>
            <a:r>
              <a:rPr lang="en-US" sz="2400" b="1" dirty="0"/>
              <a:t>Impressions</a:t>
            </a:r>
            <a:r>
              <a:rPr lang="en-US" sz="2400" dirty="0"/>
              <a:t> are how many times a post shows up in someone’s timeline</a:t>
            </a:r>
          </a:p>
          <a:p>
            <a:pPr lvl="1"/>
            <a:r>
              <a:rPr lang="en-US" sz="2400" b="1" dirty="0"/>
              <a:t>Reach</a:t>
            </a:r>
            <a:r>
              <a:rPr lang="en-US" sz="2400" dirty="0"/>
              <a:t> is the potential unique viewers a post could have (usually your follower count plus accounts that shared the post’s follower counts).</a:t>
            </a:r>
            <a:endParaRPr lang="en-US" sz="2400" b="1" dirty="0"/>
          </a:p>
          <a:p>
            <a:pPr marL="383540" indent="-383540"/>
            <a:r>
              <a:rPr lang="en-US" sz="2400" b="1" dirty="0"/>
              <a:t>Increasing engagement  </a:t>
            </a:r>
          </a:p>
          <a:p>
            <a:pPr marL="913892" lvl="1" indent="-383540"/>
            <a:r>
              <a:rPr lang="en-US" sz="2400" b="1" dirty="0"/>
              <a:t>Shares, Likes, Comments</a:t>
            </a:r>
            <a:endParaRPr lang="en-US" dirty="0"/>
          </a:p>
          <a:p>
            <a:pPr marL="383540" indent="-383540"/>
            <a:r>
              <a:rPr lang="en-US" sz="2400" b="1" i="0" dirty="0">
                <a:solidFill>
                  <a:schemeClr val="tx1"/>
                </a:solidFill>
                <a:effectLst/>
                <a:latin typeface="+mj-lt"/>
              </a:rPr>
              <a:t>Clicks and Leads </a:t>
            </a:r>
          </a:p>
          <a:p>
            <a:pPr marL="383540" indent="-383540"/>
            <a:r>
              <a:rPr lang="en-US" sz="2400" b="1" dirty="0"/>
              <a:t>Increase Conversions</a:t>
            </a:r>
          </a:p>
          <a:p>
            <a:pPr marL="0" indent="0">
              <a:buNone/>
            </a:pPr>
            <a:r>
              <a:rPr lang="en-US" sz="1800" b="1" dirty="0"/>
              <a:t>					</a:t>
            </a:r>
            <a:endParaRPr lang="en-US" sz="1800" dirty="0"/>
          </a:p>
        </p:txBody>
      </p:sp>
      <p:sp>
        <p:nvSpPr>
          <p:cNvPr id="5" name="TextBox 4">
            <a:extLst>
              <a:ext uri="{FF2B5EF4-FFF2-40B4-BE49-F238E27FC236}">
                <a16:creationId xmlns:a16="http://schemas.microsoft.com/office/drawing/2014/main" id="{C5EE3B73-E5BC-48C6-9D5B-AEE32A2F243F}"/>
              </a:ext>
            </a:extLst>
          </p:cNvPr>
          <p:cNvSpPr txBox="1"/>
          <p:nvPr/>
        </p:nvSpPr>
        <p:spPr>
          <a:xfrm>
            <a:off x="5862018" y="5565193"/>
            <a:ext cx="1685590" cy="523220"/>
          </a:xfrm>
          <a:prstGeom prst="rect">
            <a:avLst/>
          </a:prstGeom>
          <a:noFill/>
        </p:spPr>
        <p:txBody>
          <a:bodyPr wrap="none" rtlCol="0">
            <a:spAutoFit/>
          </a:bodyPr>
          <a:lstStyle/>
          <a:p>
            <a:r>
              <a:rPr lang="en-US" sz="2800" dirty="0">
                <a:hlinkClick r:id="rId2"/>
              </a:rPr>
              <a:t>On Twitter</a:t>
            </a:r>
            <a:endParaRPr lang="en-US" sz="2800" dirty="0"/>
          </a:p>
        </p:txBody>
      </p:sp>
      <p:sp>
        <p:nvSpPr>
          <p:cNvPr id="6" name="TextBox 5">
            <a:extLst>
              <a:ext uri="{FF2B5EF4-FFF2-40B4-BE49-F238E27FC236}">
                <a16:creationId xmlns:a16="http://schemas.microsoft.com/office/drawing/2014/main" id="{DC096D30-9F66-443B-830D-1682C0753153}"/>
              </a:ext>
            </a:extLst>
          </p:cNvPr>
          <p:cNvSpPr txBox="1"/>
          <p:nvPr/>
        </p:nvSpPr>
        <p:spPr>
          <a:xfrm>
            <a:off x="1932585" y="5565193"/>
            <a:ext cx="2157194" cy="523220"/>
          </a:xfrm>
          <a:prstGeom prst="rect">
            <a:avLst/>
          </a:prstGeom>
          <a:noFill/>
        </p:spPr>
        <p:txBody>
          <a:bodyPr wrap="none" rtlCol="0">
            <a:spAutoFit/>
          </a:bodyPr>
          <a:lstStyle/>
          <a:p>
            <a:r>
              <a:rPr lang="en-US" sz="2800" dirty="0">
                <a:hlinkClick r:id="rId3"/>
              </a:rPr>
              <a:t>On Facebook</a:t>
            </a:r>
            <a:endParaRPr lang="en-US" sz="2800" dirty="0"/>
          </a:p>
        </p:txBody>
      </p:sp>
      <p:sp>
        <p:nvSpPr>
          <p:cNvPr id="7" name="TextBox 6">
            <a:extLst>
              <a:ext uri="{FF2B5EF4-FFF2-40B4-BE49-F238E27FC236}">
                <a16:creationId xmlns:a16="http://schemas.microsoft.com/office/drawing/2014/main" id="{0AF5222D-20B8-4D00-B00A-7C573B0A8ABA}"/>
              </a:ext>
            </a:extLst>
          </p:cNvPr>
          <p:cNvSpPr txBox="1"/>
          <p:nvPr/>
        </p:nvSpPr>
        <p:spPr>
          <a:xfrm>
            <a:off x="636494" y="0"/>
            <a:ext cx="3281082" cy="95410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5">
                    <a:lumMod val="60000"/>
                    <a:lumOff val="40000"/>
                  </a:schemeClr>
                </a:solidFill>
              </a:rPr>
              <a:t>Social Media Analytics</a:t>
            </a:r>
          </a:p>
        </p:txBody>
      </p:sp>
    </p:spTree>
    <p:extLst>
      <p:ext uri="{BB962C8B-B14F-4D97-AF65-F5344CB8AC3E}">
        <p14:creationId xmlns:p14="http://schemas.microsoft.com/office/powerpoint/2010/main" val="345785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0C12E4-C444-4BEA-8E4D-2D427AD45C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58275" y="85277"/>
            <a:ext cx="3019425" cy="2086423"/>
          </a:xfrm>
          <a:prstGeom prst="rect">
            <a:avLst/>
          </a:prstGeom>
        </p:spPr>
      </p:pic>
      <p:pic>
        <p:nvPicPr>
          <p:cNvPr id="4" name="Picture 2" descr="A Look at Earned, Owned &amp; Paid Media | Oneupweb">
            <a:extLst>
              <a:ext uri="{FF2B5EF4-FFF2-40B4-BE49-F238E27FC236}">
                <a16:creationId xmlns:a16="http://schemas.microsoft.com/office/drawing/2014/main" id="{758F7E1F-22E1-44A9-A652-FCE386020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7" y="1128488"/>
            <a:ext cx="5876952" cy="4314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A8C096-340E-44CC-87B7-43E82EEE3EF2}"/>
              </a:ext>
            </a:extLst>
          </p:cNvPr>
          <p:cNvSpPr txBox="1"/>
          <p:nvPr/>
        </p:nvSpPr>
        <p:spPr>
          <a:xfrm>
            <a:off x="6770259" y="2342145"/>
            <a:ext cx="5421741" cy="3108543"/>
          </a:xfrm>
          <a:prstGeom prst="rect">
            <a:avLst/>
          </a:prstGeom>
          <a:solidFill>
            <a:srgbClr val="BAD4D8"/>
          </a:solidFill>
        </p:spPr>
        <p:txBody>
          <a:bodyPr wrap="none" rtlCol="0">
            <a:spAutoFit/>
          </a:bodyPr>
          <a:lstStyle/>
          <a:p>
            <a:pPr algn="ctr"/>
            <a:r>
              <a:rPr lang="en-US" sz="2800" dirty="0"/>
              <a:t>Promotional Mix</a:t>
            </a:r>
          </a:p>
          <a:p>
            <a:pPr marL="514350" indent="-514350">
              <a:buFont typeface="+mj-lt"/>
              <a:buAutoNum type="arabicPeriod"/>
            </a:pPr>
            <a:r>
              <a:rPr lang="en-US" sz="2800" dirty="0"/>
              <a:t>Owned - Website</a:t>
            </a:r>
          </a:p>
          <a:p>
            <a:pPr marL="514350" indent="-514350">
              <a:buFont typeface="+mj-lt"/>
              <a:buAutoNum type="arabicPeriod"/>
            </a:pPr>
            <a:r>
              <a:rPr lang="en-US" sz="2800" dirty="0"/>
              <a:t>Owned/Earned - Email</a:t>
            </a:r>
          </a:p>
          <a:p>
            <a:pPr marL="514350" indent="-514350">
              <a:buFont typeface="+mj-lt"/>
              <a:buAutoNum type="arabicPeriod"/>
            </a:pPr>
            <a:r>
              <a:rPr lang="en-US" sz="2800" dirty="0"/>
              <a:t>Owned - Social Media Accounts</a:t>
            </a:r>
          </a:p>
          <a:p>
            <a:pPr marL="514350" indent="-514350">
              <a:buFont typeface="+mj-lt"/>
              <a:buAutoNum type="arabicPeriod"/>
            </a:pPr>
            <a:r>
              <a:rPr lang="en-US" sz="2800" dirty="0"/>
              <a:t>Paid - Paid Digital</a:t>
            </a:r>
          </a:p>
          <a:p>
            <a:pPr marL="514350" indent="-514350">
              <a:buFont typeface="+mj-lt"/>
              <a:buAutoNum type="arabicPeriod"/>
            </a:pPr>
            <a:r>
              <a:rPr lang="en-US" sz="2800" dirty="0"/>
              <a:t>Paid - 1 Pagers</a:t>
            </a:r>
          </a:p>
          <a:p>
            <a:pPr marL="514350" indent="-514350">
              <a:buFont typeface="+mj-lt"/>
              <a:buAutoNum type="arabicPeriod"/>
            </a:pPr>
            <a:r>
              <a:rPr lang="en-US" sz="2800" dirty="0"/>
              <a:t>Earned/Paid - Public Relations</a:t>
            </a:r>
          </a:p>
        </p:txBody>
      </p:sp>
      <p:sp>
        <p:nvSpPr>
          <p:cNvPr id="3" name="TextBox 2">
            <a:extLst>
              <a:ext uri="{FF2B5EF4-FFF2-40B4-BE49-F238E27FC236}">
                <a16:creationId xmlns:a16="http://schemas.microsoft.com/office/drawing/2014/main" id="{6F2087CB-CDBB-4F5C-9656-9C581177D797}"/>
              </a:ext>
            </a:extLst>
          </p:cNvPr>
          <p:cNvSpPr txBox="1"/>
          <p:nvPr/>
        </p:nvSpPr>
        <p:spPr>
          <a:xfrm>
            <a:off x="2161887" y="5786735"/>
            <a:ext cx="8588698" cy="461665"/>
          </a:xfrm>
          <a:prstGeom prst="rect">
            <a:avLst/>
          </a:prstGeom>
          <a:noFill/>
        </p:spPr>
        <p:txBody>
          <a:bodyPr wrap="none" rtlCol="0">
            <a:spAutoFit/>
          </a:bodyPr>
          <a:lstStyle/>
          <a:p>
            <a:r>
              <a:rPr lang="en-US" sz="2400" i="1" dirty="0"/>
              <a:t>Write out your Promotional Mix and identify Paid, Owned, Earned </a:t>
            </a:r>
          </a:p>
        </p:txBody>
      </p:sp>
      <p:sp>
        <p:nvSpPr>
          <p:cNvPr id="8" name="Content Placeholder 2">
            <a:extLst>
              <a:ext uri="{FF2B5EF4-FFF2-40B4-BE49-F238E27FC236}">
                <a16:creationId xmlns:a16="http://schemas.microsoft.com/office/drawing/2014/main" id="{6BDD21D0-553B-4D85-A4F5-52B4244DC4A7}"/>
              </a:ext>
            </a:extLst>
          </p:cNvPr>
          <p:cNvSpPr>
            <a:spLocks noGrp="1"/>
          </p:cNvSpPr>
          <p:nvPr>
            <p:ph idx="1"/>
          </p:nvPr>
        </p:nvSpPr>
        <p:spPr>
          <a:xfrm>
            <a:off x="1149385" y="212693"/>
            <a:ext cx="9601200" cy="579748"/>
          </a:xfrm>
        </p:spPr>
        <p:txBody>
          <a:bodyPr/>
          <a:lstStyle/>
          <a:p>
            <a:r>
              <a:rPr lang="en-US" dirty="0"/>
              <a:t>More Digital Options for your Social Media Strategy</a:t>
            </a:r>
          </a:p>
        </p:txBody>
      </p:sp>
    </p:spTree>
    <p:extLst>
      <p:ext uri="{BB962C8B-B14F-4D97-AF65-F5344CB8AC3E}">
        <p14:creationId xmlns:p14="http://schemas.microsoft.com/office/powerpoint/2010/main" val="3477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DC11A7-1297-4C5A-90E0-767B4AAC8602}"/>
              </a:ext>
            </a:extLst>
          </p:cNvPr>
          <p:cNvSpPr txBox="1"/>
          <p:nvPr/>
        </p:nvSpPr>
        <p:spPr>
          <a:xfrm>
            <a:off x="1039505" y="948520"/>
            <a:ext cx="56818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Social Media Ads and Boosted Posts</a:t>
            </a:r>
          </a:p>
        </p:txBody>
      </p:sp>
      <p:pic>
        <p:nvPicPr>
          <p:cNvPr id="8" name="Picture 8" descr="Graphical user interface, text, application&#10;&#10;Description automatically generated">
            <a:extLst>
              <a:ext uri="{FF2B5EF4-FFF2-40B4-BE49-F238E27FC236}">
                <a16:creationId xmlns:a16="http://schemas.microsoft.com/office/drawing/2014/main" id="{C7AD244B-18D6-4118-AC9E-3CD838ADD04B}"/>
              </a:ext>
            </a:extLst>
          </p:cNvPr>
          <p:cNvPicPr>
            <a:picLocks noChangeAspect="1"/>
          </p:cNvPicPr>
          <p:nvPr/>
        </p:nvPicPr>
        <p:blipFill rotWithShape="1">
          <a:blip r:embed="rId2"/>
          <a:srcRect l="5586" r="53631" b="1493"/>
          <a:stretch/>
        </p:blipFill>
        <p:spPr>
          <a:xfrm>
            <a:off x="1035492" y="2491974"/>
            <a:ext cx="3061512" cy="4140950"/>
          </a:xfrm>
          <a:prstGeom prst="rect">
            <a:avLst/>
          </a:prstGeom>
        </p:spPr>
      </p:pic>
      <p:pic>
        <p:nvPicPr>
          <p:cNvPr id="2" name="Picture 2" descr="Text&#10;&#10;Description automatically generated">
            <a:extLst>
              <a:ext uri="{FF2B5EF4-FFF2-40B4-BE49-F238E27FC236}">
                <a16:creationId xmlns:a16="http://schemas.microsoft.com/office/drawing/2014/main" id="{CBC40FDB-3A43-4E1F-9DC0-9A5BB35BFC98}"/>
              </a:ext>
            </a:extLst>
          </p:cNvPr>
          <p:cNvPicPr>
            <a:picLocks noChangeAspect="1"/>
          </p:cNvPicPr>
          <p:nvPr/>
        </p:nvPicPr>
        <p:blipFill>
          <a:blip r:embed="rId3"/>
          <a:stretch>
            <a:fillRect/>
          </a:stretch>
        </p:blipFill>
        <p:spPr>
          <a:xfrm>
            <a:off x="6792571" y="202878"/>
            <a:ext cx="4722124" cy="3102119"/>
          </a:xfrm>
          <a:prstGeom prst="rect">
            <a:avLst/>
          </a:prstGeom>
        </p:spPr>
      </p:pic>
      <p:pic>
        <p:nvPicPr>
          <p:cNvPr id="3" name="Picture 3">
            <a:extLst>
              <a:ext uri="{FF2B5EF4-FFF2-40B4-BE49-F238E27FC236}">
                <a16:creationId xmlns:a16="http://schemas.microsoft.com/office/drawing/2014/main" id="{07332DFF-9A15-475B-B849-D7144BC6D6E3}"/>
              </a:ext>
            </a:extLst>
          </p:cNvPr>
          <p:cNvPicPr>
            <a:picLocks noChangeAspect="1"/>
          </p:cNvPicPr>
          <p:nvPr/>
        </p:nvPicPr>
        <p:blipFill>
          <a:blip r:embed="rId4"/>
          <a:stretch>
            <a:fillRect/>
          </a:stretch>
        </p:blipFill>
        <p:spPr>
          <a:xfrm>
            <a:off x="4523965" y="3481978"/>
            <a:ext cx="6850238" cy="2812123"/>
          </a:xfrm>
          <a:prstGeom prst="rect">
            <a:avLst/>
          </a:prstGeom>
        </p:spPr>
      </p:pic>
      <p:sp>
        <p:nvSpPr>
          <p:cNvPr id="9" name="TextBox 8">
            <a:extLst>
              <a:ext uri="{FF2B5EF4-FFF2-40B4-BE49-F238E27FC236}">
                <a16:creationId xmlns:a16="http://schemas.microsoft.com/office/drawing/2014/main" id="{735C01B1-E4A8-44EB-9F72-FF30B02369AE}"/>
              </a:ext>
            </a:extLst>
          </p:cNvPr>
          <p:cNvSpPr txBox="1"/>
          <p:nvPr/>
        </p:nvSpPr>
        <p:spPr>
          <a:xfrm>
            <a:off x="2342597" y="1420303"/>
            <a:ext cx="30843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2. Pay Per Click</a:t>
            </a:r>
            <a:endParaRPr lang="en-US" sz="3200" dirty="0"/>
          </a:p>
        </p:txBody>
      </p:sp>
      <p:sp>
        <p:nvSpPr>
          <p:cNvPr id="10" name="TextBox 9">
            <a:extLst>
              <a:ext uri="{FF2B5EF4-FFF2-40B4-BE49-F238E27FC236}">
                <a16:creationId xmlns:a16="http://schemas.microsoft.com/office/drawing/2014/main" id="{973D8143-725E-4AD3-8895-3F028C21582E}"/>
              </a:ext>
            </a:extLst>
          </p:cNvPr>
          <p:cNvSpPr txBox="1"/>
          <p:nvPr/>
        </p:nvSpPr>
        <p:spPr>
          <a:xfrm>
            <a:off x="3348250" y="1903861"/>
            <a:ext cx="31753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3. Digital Display</a:t>
            </a:r>
          </a:p>
        </p:txBody>
      </p:sp>
      <p:sp>
        <p:nvSpPr>
          <p:cNvPr id="13" name="Rectangle 12">
            <a:extLst>
              <a:ext uri="{FF2B5EF4-FFF2-40B4-BE49-F238E27FC236}">
                <a16:creationId xmlns:a16="http://schemas.microsoft.com/office/drawing/2014/main" id="{25EB6649-DCA3-44C3-ADBB-D8CA648027DC}"/>
              </a:ext>
            </a:extLst>
          </p:cNvPr>
          <p:cNvSpPr/>
          <p:nvPr/>
        </p:nvSpPr>
        <p:spPr>
          <a:xfrm>
            <a:off x="8990479" y="774327"/>
            <a:ext cx="2124635" cy="34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6CA488-5B0E-4AD5-A5B1-E6E73BBAB946}"/>
              </a:ext>
            </a:extLst>
          </p:cNvPr>
          <p:cNvSpPr txBox="1"/>
          <p:nvPr/>
        </p:nvSpPr>
        <p:spPr>
          <a:xfrm>
            <a:off x="636494" y="0"/>
            <a:ext cx="3281082" cy="83099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Paying for Advertising Online</a:t>
            </a:r>
          </a:p>
        </p:txBody>
      </p:sp>
    </p:spTree>
    <p:extLst>
      <p:ext uri="{BB962C8B-B14F-4D97-AF65-F5344CB8AC3E}">
        <p14:creationId xmlns:p14="http://schemas.microsoft.com/office/powerpoint/2010/main" val="3557963530"/>
      </p:ext>
    </p:extLst>
  </p:cSld>
  <p:clrMapOvr>
    <a:masterClrMapping/>
  </p:clrMapOvr>
</p:sld>
</file>

<file path=ppt/theme/theme1.xml><?xml version="1.0" encoding="utf-8"?>
<a:theme xmlns:a="http://schemas.openxmlformats.org/drawingml/2006/main" name="Crop">
  <a:themeElements>
    <a:clrScheme name="Custom 1">
      <a:dk1>
        <a:sysClr val="windowText" lastClr="000000"/>
      </a:dk1>
      <a:lt1>
        <a:sysClr val="window" lastClr="FFFFFF"/>
      </a:lt1>
      <a:dk2>
        <a:srgbClr val="1A2E40"/>
      </a:dk2>
      <a:lt2>
        <a:srgbClr val="E1ECEE"/>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10413</TotalTime>
  <Words>1218</Words>
  <Application>Microsoft Office PowerPoint</Application>
  <PresentationFormat>Widescreen</PresentationFormat>
  <Paragraphs>131</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Bell MT</vt:lpstr>
      <vt:lpstr>Calibri</vt:lpstr>
      <vt:lpstr>calluna-sans</vt:lpstr>
      <vt:lpstr>Franklin Gothic Book</vt:lpstr>
      <vt:lpstr>Proxima Nova</vt:lpstr>
      <vt:lpstr>Varela Round</vt:lpstr>
      <vt:lpstr>Wingdings</vt:lpstr>
      <vt:lpstr>Crop</vt:lpstr>
      <vt:lpstr>PowerPoint Presentation</vt:lpstr>
      <vt:lpstr>PowerPoint Presentation</vt:lpstr>
      <vt:lpstr>Are your posts working? How to improve posts?</vt:lpstr>
      <vt:lpstr>PowerPoint Presentation</vt:lpstr>
      <vt:lpstr>How to Use Social Data Analytics to Inform Your Marketing Strategy Social media data is the collected information from social networks that show how users share, view or engage with your content or profiles. </vt:lpstr>
      <vt:lpstr>PowerPoint Presentation</vt:lpstr>
      <vt:lpstr>Core Metrics/KPI’s</vt:lpstr>
      <vt:lpstr>PowerPoint Presentation</vt:lpstr>
      <vt:lpstr>PowerPoint Presentation</vt:lpstr>
      <vt:lpstr>When to Pay for Social Media Advertising    </vt:lpstr>
      <vt:lpstr>When to Boost a Post   </vt:lpstr>
      <vt:lpstr>Use Targeting Features -  Behaviors, Demographics, Interests</vt:lpstr>
      <vt:lpstr>What goes into a Social Media Marketing Strategy?</vt:lpstr>
      <vt:lpstr>PowerPoint Presentation</vt:lpstr>
      <vt:lpstr>PowerPoint Presentation</vt:lpstr>
      <vt:lpstr>Remarketing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 Building it from Scratch  Week #1: Online Research &amp; Strategy</dc:title>
  <dc:creator>kellieemrich@gmail.com</dc:creator>
  <cp:lastModifiedBy>Emrich, Kellie</cp:lastModifiedBy>
  <cp:revision>449</cp:revision>
  <dcterms:created xsi:type="dcterms:W3CDTF">2020-03-31T14:10:29Z</dcterms:created>
  <dcterms:modified xsi:type="dcterms:W3CDTF">2022-02-17T13:50:44Z</dcterms:modified>
</cp:coreProperties>
</file>